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7" r:id="rId2"/>
  </p:sldMasterIdLst>
  <p:notesMasterIdLst>
    <p:notesMasterId r:id="rId27"/>
  </p:notesMasterIdLst>
  <p:sldIdLst>
    <p:sldId id="781" r:id="rId3"/>
    <p:sldId id="749" r:id="rId4"/>
    <p:sldId id="754" r:id="rId5"/>
    <p:sldId id="755" r:id="rId6"/>
    <p:sldId id="756" r:id="rId7"/>
    <p:sldId id="757" r:id="rId8"/>
    <p:sldId id="774" r:id="rId9"/>
    <p:sldId id="776" r:id="rId10"/>
    <p:sldId id="761" r:id="rId11"/>
    <p:sldId id="778" r:id="rId12"/>
    <p:sldId id="779" r:id="rId13"/>
    <p:sldId id="762" r:id="rId14"/>
    <p:sldId id="767" r:id="rId15"/>
    <p:sldId id="769" r:id="rId16"/>
    <p:sldId id="780" r:id="rId17"/>
    <p:sldId id="764" r:id="rId18"/>
    <p:sldId id="775" r:id="rId19"/>
    <p:sldId id="549" r:id="rId20"/>
    <p:sldId id="553" r:id="rId21"/>
    <p:sldId id="634" r:id="rId22"/>
    <p:sldId id="772" r:id="rId23"/>
    <p:sldId id="770" r:id="rId24"/>
    <p:sldId id="771" r:id="rId25"/>
    <p:sldId id="773" r:id="rId26"/>
  </p:sldIdLst>
  <p:sldSz cx="12192000" cy="6858000"/>
  <p:notesSz cx="6858000" cy="9144000"/>
  <p:embeddedFontLst>
    <p:embeddedFont>
      <p:font typeface="楷体" panose="02010609060101010101" pitchFamily="49" charset="-122"/>
      <p:regular r:id="rId28"/>
    </p:embeddedFont>
    <p:embeddedFont>
      <p:font typeface="Cambria" panose="02040503050406030204" pitchFamily="18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IBM Plex Sans Condensed Medium" panose="020B0606050203000203" pitchFamily="34" charset="0"/>
      <p:regular r:id="rId34"/>
      <p:bold r:id="rId35"/>
      <p:italic r:id="rId36"/>
      <p:boldItalic r:id="rId37"/>
    </p:embeddedFont>
    <p:embeddedFont>
      <p:font typeface="IBM Plex Sans Light" panose="020B0403050203000203" pitchFamily="34" charset="0"/>
      <p:regular r:id="rId38"/>
      <p:bold r:id="rId39"/>
      <p:italic r:id="rId40"/>
      <p:boldItalic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仿宋" panose="02010609060101010101" pitchFamily="49" charset="-122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4" roundtripDataSignature="AMtx7mirvOkB3/61eQoVjFdY/9ZhNR75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EFA0"/>
    <a:srgbClr val="8BB932"/>
    <a:srgbClr val="00785D"/>
    <a:srgbClr val="4F9E53"/>
    <a:srgbClr val="A3F5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8" autoAdjust="0"/>
    <p:restoredTop sz="94728"/>
  </p:normalViewPr>
  <p:slideViewPr>
    <p:cSldViewPr snapToGrid="0">
      <p:cViewPr varScale="1">
        <p:scale>
          <a:sx n="83" d="100"/>
          <a:sy n="83" d="100"/>
        </p:scale>
        <p:origin x="516" y="54"/>
      </p:cViewPr>
      <p:guideLst>
        <p:guide orient="horz" pos="2182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613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154" Type="http://customschemas.google.com/relationships/presentationmetadata" Target="meta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15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15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6.xml"/><Relationship Id="rId15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15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AD5965EC-83A3-1D69-F4CE-FFBE69A3E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:notes">
            <a:extLst>
              <a:ext uri="{FF2B5EF4-FFF2-40B4-BE49-F238E27FC236}">
                <a16:creationId xmlns:a16="http://schemas.microsoft.com/office/drawing/2014/main" id="{7723F18D-5DD2-1A3B-6E51-8650039F16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4:notes">
            <a:extLst>
              <a:ext uri="{FF2B5EF4-FFF2-40B4-BE49-F238E27FC236}">
                <a16:creationId xmlns:a16="http://schemas.microsoft.com/office/drawing/2014/main" id="{DAE22E2C-D118-D21D-CB32-3EEE6E7EEF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可直接替换我的内容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这页放题目、关键词、示意图、以及变量猜想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1586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60ED11D1-01BF-FA42-FAFB-7D676B25B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b840fe4195c7bf_0:notes">
            <a:extLst>
              <a:ext uri="{FF2B5EF4-FFF2-40B4-BE49-F238E27FC236}">
                <a16:creationId xmlns:a16="http://schemas.microsoft.com/office/drawing/2014/main" id="{49A22944-2F9F-EE53-255C-72C9BC0E87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b840fe4195c7bf_0:notes">
            <a:extLst>
              <a:ext uri="{FF2B5EF4-FFF2-40B4-BE49-F238E27FC236}">
                <a16:creationId xmlns:a16="http://schemas.microsoft.com/office/drawing/2014/main" id="{F4F5757A-B0DF-8467-2CC3-5E74F91BB5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ab840fe4195c7bf_0:notes">
            <a:extLst>
              <a:ext uri="{FF2B5EF4-FFF2-40B4-BE49-F238E27FC236}">
                <a16:creationId xmlns:a16="http://schemas.microsoft.com/office/drawing/2014/main" id="{E9EFD5F0-82B0-29BD-4B29-725F5FAFA8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001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43645B35-EB33-390A-48DA-9F86E10A7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b840fe4195c7bf_0:notes">
            <a:extLst>
              <a:ext uri="{FF2B5EF4-FFF2-40B4-BE49-F238E27FC236}">
                <a16:creationId xmlns:a16="http://schemas.microsoft.com/office/drawing/2014/main" id="{85C45469-1DF8-B8F0-7996-64DE36105E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b840fe4195c7bf_0:notes">
            <a:extLst>
              <a:ext uri="{FF2B5EF4-FFF2-40B4-BE49-F238E27FC236}">
                <a16:creationId xmlns:a16="http://schemas.microsoft.com/office/drawing/2014/main" id="{C82DCB07-064C-2B85-ECFF-64127E8901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ab840fe4195c7bf_0:notes">
            <a:extLst>
              <a:ext uri="{FF2B5EF4-FFF2-40B4-BE49-F238E27FC236}">
                <a16:creationId xmlns:a16="http://schemas.microsoft.com/office/drawing/2014/main" id="{B3A37BC5-A9DA-5734-6829-016E9EBFA3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8681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081A222C-8F03-A834-9487-90B9D592E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b840fe4195c7bf_0:notes">
            <a:extLst>
              <a:ext uri="{FF2B5EF4-FFF2-40B4-BE49-F238E27FC236}">
                <a16:creationId xmlns:a16="http://schemas.microsoft.com/office/drawing/2014/main" id="{B18E90BE-234B-E1CD-5C59-45F3307450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b840fe4195c7bf_0:notes">
            <a:extLst>
              <a:ext uri="{FF2B5EF4-FFF2-40B4-BE49-F238E27FC236}">
                <a16:creationId xmlns:a16="http://schemas.microsoft.com/office/drawing/2014/main" id="{10A06536-DE80-011D-7A27-60F1110D9C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到时候自己编程序换掉</a:t>
            </a:r>
            <a:endParaRPr dirty="0"/>
          </a:p>
        </p:txBody>
      </p:sp>
      <p:sp>
        <p:nvSpPr>
          <p:cNvPr id="291" name="Google Shape;291;g2ab840fe4195c7bf_0:notes">
            <a:extLst>
              <a:ext uri="{FF2B5EF4-FFF2-40B4-BE49-F238E27FC236}">
                <a16:creationId xmlns:a16="http://schemas.microsoft.com/office/drawing/2014/main" id="{948F39CA-7C1B-1EC8-35B6-B5D0FD193C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020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3E5F99B0-51CB-614E-E62D-C6FA71367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b840fe4195c7bf_0:notes">
            <a:extLst>
              <a:ext uri="{FF2B5EF4-FFF2-40B4-BE49-F238E27FC236}">
                <a16:creationId xmlns:a16="http://schemas.microsoft.com/office/drawing/2014/main" id="{D9945B67-2031-1AB9-0D63-94D313FE6D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b840fe4195c7bf_0:notes">
            <a:extLst>
              <a:ext uri="{FF2B5EF4-FFF2-40B4-BE49-F238E27FC236}">
                <a16:creationId xmlns:a16="http://schemas.microsoft.com/office/drawing/2014/main" id="{3C0FB34C-3D8B-79CC-FEA0-F952AC3D1A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到时候自己编程序换掉</a:t>
            </a:r>
            <a:endParaRPr dirty="0"/>
          </a:p>
        </p:txBody>
      </p:sp>
      <p:sp>
        <p:nvSpPr>
          <p:cNvPr id="291" name="Google Shape;291;g2ab840fe4195c7bf_0:notes">
            <a:extLst>
              <a:ext uri="{FF2B5EF4-FFF2-40B4-BE49-F238E27FC236}">
                <a16:creationId xmlns:a16="http://schemas.microsoft.com/office/drawing/2014/main" id="{1729C1AD-22D9-0593-BD21-AB1428BE67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2708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C8A47B49-9A2F-1B37-525A-2216BA82E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b840fe4195c7bf_0:notes">
            <a:extLst>
              <a:ext uri="{FF2B5EF4-FFF2-40B4-BE49-F238E27FC236}">
                <a16:creationId xmlns:a16="http://schemas.microsoft.com/office/drawing/2014/main" id="{F2D34B81-6BC9-5B0F-7743-C6E40E8C23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b840fe4195c7bf_0:notes">
            <a:extLst>
              <a:ext uri="{FF2B5EF4-FFF2-40B4-BE49-F238E27FC236}">
                <a16:creationId xmlns:a16="http://schemas.microsoft.com/office/drawing/2014/main" id="{520B14C9-FACD-E3C4-0988-D7A2D85F9E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ab840fe4195c7bf_0:notes">
            <a:extLst>
              <a:ext uri="{FF2B5EF4-FFF2-40B4-BE49-F238E27FC236}">
                <a16:creationId xmlns:a16="http://schemas.microsoft.com/office/drawing/2014/main" id="{47397AE6-97C8-3E94-4C1E-EB530CD882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5657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78DB1EC3-43CE-CC01-06ED-7B39DAB63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b840fe4195c7bf_0:notes">
            <a:extLst>
              <a:ext uri="{FF2B5EF4-FFF2-40B4-BE49-F238E27FC236}">
                <a16:creationId xmlns:a16="http://schemas.microsoft.com/office/drawing/2014/main" id="{1E9DAAF6-7E10-F297-90AE-CAEF8AB07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b840fe4195c7bf_0:notes">
            <a:extLst>
              <a:ext uri="{FF2B5EF4-FFF2-40B4-BE49-F238E27FC236}">
                <a16:creationId xmlns:a16="http://schemas.microsoft.com/office/drawing/2014/main" id="{065FCDE1-39E9-697E-B8FD-0195A5D0E8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到时候自己编程序换掉</a:t>
            </a:r>
            <a:endParaRPr dirty="0"/>
          </a:p>
        </p:txBody>
      </p:sp>
      <p:sp>
        <p:nvSpPr>
          <p:cNvPr id="291" name="Google Shape;291;g2ab840fe4195c7bf_0:notes">
            <a:extLst>
              <a:ext uri="{FF2B5EF4-FFF2-40B4-BE49-F238E27FC236}">
                <a16:creationId xmlns:a16="http://schemas.microsoft.com/office/drawing/2014/main" id="{EBA11ADF-00F8-11D4-C0A8-0AE8F96CB8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8436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405BD22C-F95E-377C-D815-7C743CCE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:notes">
            <a:extLst>
              <a:ext uri="{FF2B5EF4-FFF2-40B4-BE49-F238E27FC236}">
                <a16:creationId xmlns:a16="http://schemas.microsoft.com/office/drawing/2014/main" id="{EDF5C3A6-F9C1-0758-ED2A-C5BA698007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:notes">
            <a:extLst>
              <a:ext uri="{FF2B5EF4-FFF2-40B4-BE49-F238E27FC236}">
                <a16:creationId xmlns:a16="http://schemas.microsoft.com/office/drawing/2014/main" id="{6F441FB0-BECC-44E2-1681-8E16C07693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6098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55539663-52B8-78AC-F85F-806089166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:notes">
            <a:extLst>
              <a:ext uri="{FF2B5EF4-FFF2-40B4-BE49-F238E27FC236}">
                <a16:creationId xmlns:a16="http://schemas.microsoft.com/office/drawing/2014/main" id="{C7044058-FDAE-F150-DD8D-1F7BF84DB9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:notes">
            <a:extLst>
              <a:ext uri="{FF2B5EF4-FFF2-40B4-BE49-F238E27FC236}">
                <a16:creationId xmlns:a16="http://schemas.microsoft.com/office/drawing/2014/main" id="{F6B9D313-9ADF-41F8-5D18-EB701643F4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0836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FAB4B9BA-B5DB-00B2-BADA-4C3B18400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b840fe4195c7bf_0:notes">
            <a:extLst>
              <a:ext uri="{FF2B5EF4-FFF2-40B4-BE49-F238E27FC236}">
                <a16:creationId xmlns:a16="http://schemas.microsoft.com/office/drawing/2014/main" id="{CC0D1C9C-EF45-8957-492B-F7F7FF349A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b840fe4195c7bf_0:notes">
            <a:extLst>
              <a:ext uri="{FF2B5EF4-FFF2-40B4-BE49-F238E27FC236}">
                <a16:creationId xmlns:a16="http://schemas.microsoft.com/office/drawing/2014/main" id="{35A30414-0F1F-9C61-FD39-CE424BCCD8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ab840fe4195c7bf_0:notes">
            <a:extLst>
              <a:ext uri="{FF2B5EF4-FFF2-40B4-BE49-F238E27FC236}">
                <a16:creationId xmlns:a16="http://schemas.microsoft.com/office/drawing/2014/main" id="{921B7464-DF31-15BD-C6C5-F30AAEA8062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8568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3A0F3081-E0CE-94DF-8695-74BEE4901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b840fe4195c7bf_0:notes">
            <a:extLst>
              <a:ext uri="{FF2B5EF4-FFF2-40B4-BE49-F238E27FC236}">
                <a16:creationId xmlns:a16="http://schemas.microsoft.com/office/drawing/2014/main" id="{D2CDAAD4-6945-D4A6-4A3E-2885CB476D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b840fe4195c7bf_0:notes">
            <a:extLst>
              <a:ext uri="{FF2B5EF4-FFF2-40B4-BE49-F238E27FC236}">
                <a16:creationId xmlns:a16="http://schemas.microsoft.com/office/drawing/2014/main" id="{30780D48-7AF1-1F34-25D3-73D7C6C0AD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ab840fe4195c7bf_0:notes">
            <a:extLst>
              <a:ext uri="{FF2B5EF4-FFF2-40B4-BE49-F238E27FC236}">
                <a16:creationId xmlns:a16="http://schemas.microsoft.com/office/drawing/2014/main" id="{896992B5-3A5A-23A3-024B-06D9CD2380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575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399B496F-AB03-7920-DAC6-FC28B2E05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:notes">
            <a:extLst>
              <a:ext uri="{FF2B5EF4-FFF2-40B4-BE49-F238E27FC236}">
                <a16:creationId xmlns:a16="http://schemas.microsoft.com/office/drawing/2014/main" id="{5077580F-7DBE-622B-F799-F2F687CDD5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4:notes">
            <a:extLst>
              <a:ext uri="{FF2B5EF4-FFF2-40B4-BE49-F238E27FC236}">
                <a16:creationId xmlns:a16="http://schemas.microsoft.com/office/drawing/2014/main" id="{1E4B2A89-AD4C-7DD2-F7E9-BB20E420FA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可直接替换我的内容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这页放题目、关键词、示意图、以及变量猜想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5517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074EEFC5-0D4C-4498-C8FA-31DADFDEA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b840fe4195c7bf_0:notes">
            <a:extLst>
              <a:ext uri="{FF2B5EF4-FFF2-40B4-BE49-F238E27FC236}">
                <a16:creationId xmlns:a16="http://schemas.microsoft.com/office/drawing/2014/main" id="{4A856C7E-4F81-91C5-21C4-AD56094E35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b840fe4195c7bf_0:notes">
            <a:extLst>
              <a:ext uri="{FF2B5EF4-FFF2-40B4-BE49-F238E27FC236}">
                <a16:creationId xmlns:a16="http://schemas.microsoft.com/office/drawing/2014/main" id="{3F3BD38E-D990-AA3A-D45D-BEDDAC6DC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到时候自己编程序换掉</a:t>
            </a:r>
            <a:endParaRPr dirty="0"/>
          </a:p>
        </p:txBody>
      </p:sp>
      <p:sp>
        <p:nvSpPr>
          <p:cNvPr id="291" name="Google Shape;291;g2ab840fe4195c7bf_0:notes">
            <a:extLst>
              <a:ext uri="{FF2B5EF4-FFF2-40B4-BE49-F238E27FC236}">
                <a16:creationId xmlns:a16="http://schemas.microsoft.com/office/drawing/2014/main" id="{B8626083-6193-C229-9503-84A199B33B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3879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7F53C501-01C3-F1F6-7ECA-A3D27385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b840fe4195c7bf_0:notes">
            <a:extLst>
              <a:ext uri="{FF2B5EF4-FFF2-40B4-BE49-F238E27FC236}">
                <a16:creationId xmlns:a16="http://schemas.microsoft.com/office/drawing/2014/main" id="{BB65152A-A3C1-FFCA-3432-EF18CD60CC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b840fe4195c7bf_0:notes">
            <a:extLst>
              <a:ext uri="{FF2B5EF4-FFF2-40B4-BE49-F238E27FC236}">
                <a16:creationId xmlns:a16="http://schemas.microsoft.com/office/drawing/2014/main" id="{787B79BA-3034-EDF3-D4DA-5147AB7C3A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ab840fe4195c7bf_0:notes">
            <a:extLst>
              <a:ext uri="{FF2B5EF4-FFF2-40B4-BE49-F238E27FC236}">
                <a16:creationId xmlns:a16="http://schemas.microsoft.com/office/drawing/2014/main" id="{61E44BDD-B489-4DC0-B468-0CC6E7968D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1498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046EE3F6-2CFC-2AEB-4CA1-3F9E19DDA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b840fe4195c7bf_0:notes">
            <a:extLst>
              <a:ext uri="{FF2B5EF4-FFF2-40B4-BE49-F238E27FC236}">
                <a16:creationId xmlns:a16="http://schemas.microsoft.com/office/drawing/2014/main" id="{3ACB949D-9219-22D5-47EF-EF3FCDF1F2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b840fe4195c7bf_0:notes">
            <a:extLst>
              <a:ext uri="{FF2B5EF4-FFF2-40B4-BE49-F238E27FC236}">
                <a16:creationId xmlns:a16="http://schemas.microsoft.com/office/drawing/2014/main" id="{581AFDDF-C342-85EF-981E-8F0A6D60FE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ab840fe4195c7bf_0:notes">
            <a:extLst>
              <a:ext uri="{FF2B5EF4-FFF2-40B4-BE49-F238E27FC236}">
                <a16:creationId xmlns:a16="http://schemas.microsoft.com/office/drawing/2014/main" id="{EFEB1914-1D31-F354-1B2F-BD0BCC201F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0746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2F013CE4-95FE-CF99-4741-1F29B24B1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:notes">
            <a:extLst>
              <a:ext uri="{FF2B5EF4-FFF2-40B4-BE49-F238E27FC236}">
                <a16:creationId xmlns:a16="http://schemas.microsoft.com/office/drawing/2014/main" id="{E1F5FD03-C48E-1DB4-A9CF-2139124A73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4:notes">
            <a:extLst>
              <a:ext uri="{FF2B5EF4-FFF2-40B4-BE49-F238E27FC236}">
                <a16:creationId xmlns:a16="http://schemas.microsoft.com/office/drawing/2014/main" id="{A0514981-D295-A2D9-763A-AA9EA180F2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可直接替换我的内容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这页放题目、关键词、示意图、以及变量猜想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7943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151FDF2F-8B94-A32B-7F45-7C6DDC90C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:notes">
            <a:extLst>
              <a:ext uri="{FF2B5EF4-FFF2-40B4-BE49-F238E27FC236}">
                <a16:creationId xmlns:a16="http://schemas.microsoft.com/office/drawing/2014/main" id="{BFB7F557-0DFC-2E98-36D1-633B05AFAD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4:notes">
            <a:extLst>
              <a:ext uri="{FF2B5EF4-FFF2-40B4-BE49-F238E27FC236}">
                <a16:creationId xmlns:a16="http://schemas.microsoft.com/office/drawing/2014/main" id="{81BCDFA5-3959-1E80-F855-40633391AB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可直接替换我的内容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这页放题目、关键词、示意图、以及变量猜想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545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81B1DECD-53B2-7344-98C8-0AA99ABB6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:notes">
            <a:extLst>
              <a:ext uri="{FF2B5EF4-FFF2-40B4-BE49-F238E27FC236}">
                <a16:creationId xmlns:a16="http://schemas.microsoft.com/office/drawing/2014/main" id="{7DB7A6FA-1D6D-D3F0-6536-D97FB9CEBE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4:notes">
            <a:extLst>
              <a:ext uri="{FF2B5EF4-FFF2-40B4-BE49-F238E27FC236}">
                <a16:creationId xmlns:a16="http://schemas.microsoft.com/office/drawing/2014/main" id="{0964B64F-E3B7-A09D-D8A6-9D56AF0F1C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可直接替换我的内容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这页放题目、关键词、示意图、以及变量猜想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7202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AE0E1D81-607A-98B2-1480-410D8B12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:notes">
            <a:extLst>
              <a:ext uri="{FF2B5EF4-FFF2-40B4-BE49-F238E27FC236}">
                <a16:creationId xmlns:a16="http://schemas.microsoft.com/office/drawing/2014/main" id="{85CD6477-34E6-1071-D3F2-10AD74233E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:notes">
            <a:extLst>
              <a:ext uri="{FF2B5EF4-FFF2-40B4-BE49-F238E27FC236}">
                <a16:creationId xmlns:a16="http://schemas.microsoft.com/office/drawing/2014/main" id="{AB3FD01D-690E-CEBA-8CB5-706978C931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6786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46923BA1-A4E8-4B54-C290-EFB2D82B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b840fe4195c7bf_0:notes">
            <a:extLst>
              <a:ext uri="{FF2B5EF4-FFF2-40B4-BE49-F238E27FC236}">
                <a16:creationId xmlns:a16="http://schemas.microsoft.com/office/drawing/2014/main" id="{7EE69170-7DB9-535A-8CD6-B46ECB8726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b840fe4195c7bf_0:notes">
            <a:extLst>
              <a:ext uri="{FF2B5EF4-FFF2-40B4-BE49-F238E27FC236}">
                <a16:creationId xmlns:a16="http://schemas.microsoft.com/office/drawing/2014/main" id="{BD116D83-1113-EC7A-ADEE-D5FDB6E241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ab840fe4195c7bf_0:notes">
            <a:extLst>
              <a:ext uri="{FF2B5EF4-FFF2-40B4-BE49-F238E27FC236}">
                <a16:creationId xmlns:a16="http://schemas.microsoft.com/office/drawing/2014/main" id="{9544F804-9D25-D8A3-77E6-32AC1D3E16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9440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7BCEF71E-5A23-8E0C-14A9-1C88E9922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b840fe4195c7bf_0:notes">
            <a:extLst>
              <a:ext uri="{FF2B5EF4-FFF2-40B4-BE49-F238E27FC236}">
                <a16:creationId xmlns:a16="http://schemas.microsoft.com/office/drawing/2014/main" id="{4BF9D9DD-6C92-0892-15C8-4C92635CE2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b840fe4195c7bf_0:notes">
            <a:extLst>
              <a:ext uri="{FF2B5EF4-FFF2-40B4-BE49-F238E27FC236}">
                <a16:creationId xmlns:a16="http://schemas.microsoft.com/office/drawing/2014/main" id="{A18494C2-C777-6A7D-E158-9611B7B04A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ab840fe4195c7bf_0:notes">
            <a:extLst>
              <a:ext uri="{FF2B5EF4-FFF2-40B4-BE49-F238E27FC236}">
                <a16:creationId xmlns:a16="http://schemas.microsoft.com/office/drawing/2014/main" id="{F4A4F248-5016-F34F-D41A-DD3858C150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0893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2584F053-E426-60B8-30BF-EF9DF22CE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b840fe4195c7bf_0:notes">
            <a:extLst>
              <a:ext uri="{FF2B5EF4-FFF2-40B4-BE49-F238E27FC236}">
                <a16:creationId xmlns:a16="http://schemas.microsoft.com/office/drawing/2014/main" id="{ED5E7818-A59F-AECA-C226-4E2541B1C9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b840fe4195c7bf_0:notes">
            <a:extLst>
              <a:ext uri="{FF2B5EF4-FFF2-40B4-BE49-F238E27FC236}">
                <a16:creationId xmlns:a16="http://schemas.microsoft.com/office/drawing/2014/main" id="{F8BD8CDA-794E-9AC9-7ED7-F44CA7D2BE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ab840fe4195c7bf_0:notes">
            <a:extLst>
              <a:ext uri="{FF2B5EF4-FFF2-40B4-BE49-F238E27FC236}">
                <a16:creationId xmlns:a16="http://schemas.microsoft.com/office/drawing/2014/main" id="{094AA62A-C8F4-4FA0-C48B-057E7A6F297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8619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userDrawn="1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3"/>
          <p:cNvSpPr/>
          <p:nvPr/>
        </p:nvSpPr>
        <p:spPr>
          <a:xfrm>
            <a:off x="289301" y="6509483"/>
            <a:ext cx="2160000" cy="1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標題及物件">
  <p:cSld name="4_標題及物件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1"/>
          <p:cNvSpPr txBox="1">
            <a:spLocks noGrp="1"/>
          </p:cNvSpPr>
          <p:nvPr>
            <p:ph type="title"/>
          </p:nvPr>
        </p:nvSpPr>
        <p:spPr>
          <a:xfrm>
            <a:off x="854075" y="708026"/>
            <a:ext cx="10515600" cy="68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8" name="Google Shape;98;p51"/>
          <p:cNvSpPr txBox="1">
            <a:spLocks noGrp="1"/>
          </p:cNvSpPr>
          <p:nvPr>
            <p:ph type="body" idx="1"/>
          </p:nvPr>
        </p:nvSpPr>
        <p:spPr>
          <a:xfrm>
            <a:off x="838200" y="1595755"/>
            <a:ext cx="10515600" cy="41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51"/>
          <p:cNvSpPr/>
          <p:nvPr/>
        </p:nvSpPr>
        <p:spPr>
          <a:xfrm>
            <a:off x="9772391" y="6508848"/>
            <a:ext cx="2160000" cy="1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及物件">
  <p:cSld name="1_標題及物件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>
            <a:spLocks noGrp="1"/>
          </p:cNvSpPr>
          <p:nvPr>
            <p:ph type="title"/>
          </p:nvPr>
        </p:nvSpPr>
        <p:spPr>
          <a:xfrm>
            <a:off x="854075" y="708026"/>
            <a:ext cx="10515600" cy="68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6" name="Google Shape;46;p34"/>
          <p:cNvSpPr txBox="1">
            <a:spLocks noGrp="1"/>
          </p:cNvSpPr>
          <p:nvPr>
            <p:ph type="body" idx="1"/>
          </p:nvPr>
        </p:nvSpPr>
        <p:spPr>
          <a:xfrm>
            <a:off x="838200" y="1595755"/>
            <a:ext cx="10515600" cy="41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/>
          <p:nvPr/>
        </p:nvSpPr>
        <p:spPr>
          <a:xfrm>
            <a:off x="2641341" y="6509483"/>
            <a:ext cx="2160000" cy="1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標題及物件">
  <p:cSld name="2_標題及物件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7"/>
          <p:cNvSpPr txBox="1">
            <a:spLocks noGrp="1"/>
          </p:cNvSpPr>
          <p:nvPr>
            <p:ph type="title"/>
          </p:nvPr>
        </p:nvSpPr>
        <p:spPr>
          <a:xfrm>
            <a:off x="854075" y="708026"/>
            <a:ext cx="10515600" cy="68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37"/>
          <p:cNvSpPr txBox="1">
            <a:spLocks noGrp="1"/>
          </p:cNvSpPr>
          <p:nvPr>
            <p:ph type="body" idx="1"/>
          </p:nvPr>
        </p:nvSpPr>
        <p:spPr>
          <a:xfrm>
            <a:off x="838200" y="1595755"/>
            <a:ext cx="10515600" cy="41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/>
          <p:nvPr/>
        </p:nvSpPr>
        <p:spPr>
          <a:xfrm>
            <a:off x="5031481" y="6509483"/>
            <a:ext cx="2160000" cy="1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標題及物件" preserve="1" userDrawn="1">
  <p:cSld name="3_標題及物件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7"/>
          <p:cNvSpPr/>
          <p:nvPr/>
        </p:nvSpPr>
        <p:spPr>
          <a:xfrm>
            <a:off x="7403542" y="6509483"/>
            <a:ext cx="2160000" cy="1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2546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DCDB155-815B-4043-868B-72CBE33CBC45}"/>
              </a:ext>
            </a:extLst>
          </p:cNvPr>
          <p:cNvSpPr/>
          <p:nvPr/>
        </p:nvSpPr>
        <p:spPr>
          <a:xfrm>
            <a:off x="838200" y="2914308"/>
            <a:ext cx="105156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灯片编号占位符 5">
            <a:extLst>
              <a:ext uri="{FF2B5EF4-FFF2-40B4-BE49-F238E27FC236}">
                <a16:creationId xmlns:a16="http://schemas.microsoft.com/office/drawing/2014/main" id="{EA459636-4376-1192-FCF4-EC08DFA3A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kumimoji="1" lang="zh-CN" altLang="en-US" sz="2000" b="1" smtClean="0"/>
            </a:lvl1pPr>
          </a:lstStyle>
          <a:p>
            <a:fld id="{FCD1D33E-8377-4FB6-ABF8-7312D41819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73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>
  <p:cSld name="节标题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2"/>
          <p:cNvSpPr txBox="1">
            <a:spLocks noGrp="1"/>
          </p:cNvSpPr>
          <p:nvPr>
            <p:ph type="sldNum" idx="12"/>
          </p:nvPr>
        </p:nvSpPr>
        <p:spPr>
          <a:xfrm>
            <a:off x="10757646" y="273844"/>
            <a:ext cx="596153" cy="44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24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46"/>
          <p:cNvSpPr txBox="1">
            <a:spLocks noGrp="1"/>
          </p:cNvSpPr>
          <p:nvPr>
            <p:ph type="ctrTitle"/>
          </p:nvPr>
        </p:nvSpPr>
        <p:spPr>
          <a:xfrm>
            <a:off x="2496767" y="104140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IBM Plex Sans Condensed Medium"/>
              <a:buNone/>
              <a:defRPr sz="54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46"/>
          <p:cNvSpPr txBox="1">
            <a:spLocks noGrp="1"/>
          </p:cNvSpPr>
          <p:nvPr>
            <p:ph type="subTitle" idx="1"/>
          </p:nvPr>
        </p:nvSpPr>
        <p:spPr>
          <a:xfrm>
            <a:off x="2496767" y="3786871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79" name="Google Shape;79;p46"/>
          <p:cNvCxnSpPr/>
          <p:nvPr/>
        </p:nvCxnSpPr>
        <p:spPr>
          <a:xfrm>
            <a:off x="2496767" y="358140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及物件">
  <p:cSld name="1_標題及物件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8"/>
          <p:cNvSpPr txBox="1">
            <a:spLocks noGrp="1"/>
          </p:cNvSpPr>
          <p:nvPr>
            <p:ph type="title"/>
          </p:nvPr>
        </p:nvSpPr>
        <p:spPr>
          <a:xfrm>
            <a:off x="854075" y="708026"/>
            <a:ext cx="10515600" cy="68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6" name="Google Shape;86;p48"/>
          <p:cNvSpPr txBox="1">
            <a:spLocks noGrp="1"/>
          </p:cNvSpPr>
          <p:nvPr>
            <p:ph type="body" idx="1"/>
          </p:nvPr>
        </p:nvSpPr>
        <p:spPr>
          <a:xfrm>
            <a:off x="838200" y="1595755"/>
            <a:ext cx="10515600" cy="41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8"/>
          <p:cNvSpPr/>
          <p:nvPr/>
        </p:nvSpPr>
        <p:spPr>
          <a:xfrm>
            <a:off x="2641341" y="6509483"/>
            <a:ext cx="2160000" cy="1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標題及物件">
  <p:cSld name="3_標題及物件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0"/>
          <p:cNvSpPr txBox="1">
            <a:spLocks noGrp="1"/>
          </p:cNvSpPr>
          <p:nvPr>
            <p:ph type="title"/>
          </p:nvPr>
        </p:nvSpPr>
        <p:spPr>
          <a:xfrm>
            <a:off x="854075" y="708026"/>
            <a:ext cx="10515600" cy="68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4" name="Google Shape;94;p50"/>
          <p:cNvSpPr txBox="1">
            <a:spLocks noGrp="1"/>
          </p:cNvSpPr>
          <p:nvPr>
            <p:ph type="body" idx="1"/>
          </p:nvPr>
        </p:nvSpPr>
        <p:spPr>
          <a:xfrm>
            <a:off x="838200" y="1595755"/>
            <a:ext cx="10515600" cy="41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50"/>
          <p:cNvSpPr/>
          <p:nvPr/>
        </p:nvSpPr>
        <p:spPr>
          <a:xfrm>
            <a:off x="7415906" y="6509483"/>
            <a:ext cx="2160000" cy="1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38200" y="647066"/>
            <a:ext cx="10515600" cy="68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 b="0" i="0" u="none" strike="noStrike" cap="none">
                <a:solidFill>
                  <a:srgbClr val="00785D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38200" y="1595755"/>
            <a:ext cx="10515600" cy="41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29"/>
          <p:cNvSpPr txBox="1">
            <a:spLocks noGrp="1"/>
          </p:cNvSpPr>
          <p:nvPr>
            <p:ph type="ftr" idx="11"/>
          </p:nvPr>
        </p:nvSpPr>
        <p:spPr>
          <a:xfrm>
            <a:off x="854075" y="6352224"/>
            <a:ext cx="3896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/>
          <p:nvPr/>
        </p:nvSpPr>
        <p:spPr>
          <a:xfrm>
            <a:off x="1983105" y="311785"/>
            <a:ext cx="9133205" cy="1511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9"/>
          <p:cNvSpPr/>
          <p:nvPr/>
        </p:nvSpPr>
        <p:spPr>
          <a:xfrm>
            <a:off x="289301" y="6509483"/>
            <a:ext cx="2160000" cy="144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9"/>
          <p:cNvSpPr/>
          <p:nvPr/>
        </p:nvSpPr>
        <p:spPr>
          <a:xfrm>
            <a:off x="5031875" y="6509483"/>
            <a:ext cx="2160000" cy="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9"/>
          <p:cNvSpPr/>
          <p:nvPr/>
        </p:nvSpPr>
        <p:spPr>
          <a:xfrm>
            <a:off x="7411174" y="6509483"/>
            <a:ext cx="2160000" cy="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9"/>
          <p:cNvSpPr txBox="1"/>
          <p:nvPr/>
        </p:nvSpPr>
        <p:spPr>
          <a:xfrm>
            <a:off x="289301" y="6072916"/>
            <a:ext cx="2160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20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9"/>
          <p:cNvSpPr txBox="1"/>
          <p:nvPr/>
        </p:nvSpPr>
        <p:spPr>
          <a:xfrm>
            <a:off x="5031875" y="6072916"/>
            <a:ext cx="2160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Magnet</a:t>
            </a:r>
            <a:endParaRPr sz="20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9"/>
          <p:cNvSpPr txBox="1"/>
          <p:nvPr/>
        </p:nvSpPr>
        <p:spPr>
          <a:xfrm>
            <a:off x="7411174" y="6082479"/>
            <a:ext cx="2160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Magnets</a:t>
            </a:r>
            <a:endParaRPr sz="20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9"/>
          <p:cNvSpPr/>
          <p:nvPr/>
        </p:nvSpPr>
        <p:spPr>
          <a:xfrm>
            <a:off x="2652576" y="6509483"/>
            <a:ext cx="2160000" cy="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9"/>
          <p:cNvSpPr txBox="1"/>
          <p:nvPr/>
        </p:nvSpPr>
        <p:spPr>
          <a:xfrm>
            <a:off x="2652576" y="6072916"/>
            <a:ext cx="2160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</a:t>
            </a:r>
            <a:endParaRPr sz="20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9"/>
          <p:cNvSpPr/>
          <p:nvPr/>
        </p:nvSpPr>
        <p:spPr>
          <a:xfrm>
            <a:off x="9774449" y="6509483"/>
            <a:ext cx="2160000" cy="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9"/>
          <p:cNvSpPr txBox="1"/>
          <p:nvPr/>
        </p:nvSpPr>
        <p:spPr>
          <a:xfrm>
            <a:off x="9774449" y="6109373"/>
            <a:ext cx="2160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20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9"/>
          <p:cNvSpPr/>
          <p:nvPr/>
        </p:nvSpPr>
        <p:spPr>
          <a:xfrm>
            <a:off x="5031875" y="6509483"/>
            <a:ext cx="2160000" cy="144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9"/>
          <p:cNvSpPr/>
          <p:nvPr/>
        </p:nvSpPr>
        <p:spPr>
          <a:xfrm>
            <a:off x="7411174" y="6509483"/>
            <a:ext cx="2160000" cy="144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9"/>
          <p:cNvSpPr/>
          <p:nvPr/>
        </p:nvSpPr>
        <p:spPr>
          <a:xfrm>
            <a:off x="2652576" y="6509483"/>
            <a:ext cx="2160000" cy="144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9"/>
          <p:cNvSpPr/>
          <p:nvPr/>
        </p:nvSpPr>
        <p:spPr>
          <a:xfrm>
            <a:off x="9774449" y="6509483"/>
            <a:ext cx="2160000" cy="144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9"/>
          <p:cNvSpPr txBox="1"/>
          <p:nvPr/>
        </p:nvSpPr>
        <p:spPr>
          <a:xfrm>
            <a:off x="9774449" y="6109373"/>
            <a:ext cx="2160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20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9"/>
          <p:cNvSpPr txBox="1"/>
          <p:nvPr/>
        </p:nvSpPr>
        <p:spPr>
          <a:xfrm>
            <a:off x="399081" y="203437"/>
            <a:ext cx="1757081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IYPT  202</a:t>
            </a:r>
            <a:r>
              <a:rPr lang="en-US" altLang="zh-CN" sz="1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9"/>
          <p:cNvSpPr/>
          <p:nvPr/>
        </p:nvSpPr>
        <p:spPr>
          <a:xfrm>
            <a:off x="11116310" y="166687"/>
            <a:ext cx="631825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b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79" r:id="rId4"/>
    <p:sldLayoutId id="2147483680" r:id="rId5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1"/>
          <p:cNvSpPr txBox="1">
            <a:spLocks noGrp="1"/>
          </p:cNvSpPr>
          <p:nvPr>
            <p:ph type="title"/>
          </p:nvPr>
        </p:nvSpPr>
        <p:spPr>
          <a:xfrm>
            <a:off x="838200" y="647066"/>
            <a:ext cx="10515600" cy="68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 b="0" i="0" u="none" strike="noStrike" cap="none">
                <a:solidFill>
                  <a:srgbClr val="00785D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69" name="Google Shape;69;p31"/>
          <p:cNvSpPr/>
          <p:nvPr/>
        </p:nvSpPr>
        <p:spPr>
          <a:xfrm>
            <a:off x="1983105" y="311785"/>
            <a:ext cx="9133205" cy="1511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1"/>
          <p:cNvSpPr txBox="1"/>
          <p:nvPr/>
        </p:nvSpPr>
        <p:spPr>
          <a:xfrm>
            <a:off x="399081" y="203437"/>
            <a:ext cx="1757081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IYPT  202</a:t>
            </a:r>
            <a:r>
              <a:rPr lang="en-US" altLang="zh-CN" sz="18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1"/>
          <p:cNvSpPr/>
          <p:nvPr/>
        </p:nvSpPr>
        <p:spPr>
          <a:xfrm>
            <a:off x="11116310" y="166687"/>
            <a:ext cx="631825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1"/>
          <p:cNvPicPr preferRelativeResize="0"/>
          <p:nvPr/>
        </p:nvPicPr>
        <p:blipFill rotWithShape="1">
          <a:blip r:embed="rId7">
            <a:alphaModFix amt="39000"/>
          </a:blip>
          <a:srcRect l="-353" r="34792" b="8429"/>
          <a:stretch/>
        </p:blipFill>
        <p:spPr>
          <a:xfrm>
            <a:off x="8809355" y="1280160"/>
            <a:ext cx="3382645" cy="429768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1" r:id="rId3"/>
    <p:sldLayoutId id="2147483663" r:id="rId4"/>
    <p:sldLayoutId id="2147483664" r:id="rId5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5655B9BF-226A-49EB-B88E-9A7B7DC54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309" y="3241583"/>
            <a:ext cx="4463579" cy="2466138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C7A952F3-448F-1597-EAD4-51A428A774B5}"/>
              </a:ext>
            </a:extLst>
          </p:cNvPr>
          <p:cNvSpPr txBox="1">
            <a:spLocks/>
          </p:cNvSpPr>
          <p:nvPr/>
        </p:nvSpPr>
        <p:spPr>
          <a:xfrm>
            <a:off x="736735" y="849581"/>
            <a:ext cx="7939547" cy="14611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kumimoji="1" lang="en-US" altLang="zh-CN" sz="4800" b="1" dirty="0">
                <a:latin typeface="Times New Roman" panose="02020503050405090304" pitchFamily="18" charset="0"/>
                <a:ea typeface="楷体" panose="02010609060101010101" pitchFamily="49" charset="-122"/>
                <a:cs typeface="Times New Roman" panose="02020503050405090304" pitchFamily="18" charset="0"/>
              </a:rPr>
              <a:t>9.</a:t>
            </a:r>
            <a:r>
              <a:rPr lang="en-US" altLang="zh-CN" sz="4800" b="1" i="0" dirty="0">
                <a:solidFill>
                  <a:srgbClr val="191B1F"/>
                </a:solidFill>
                <a:effectLst/>
                <a:latin typeface="-apple-system"/>
              </a:rPr>
              <a:t>  </a:t>
            </a:r>
            <a:r>
              <a:rPr lang="en-US" altLang="zh-CN" sz="4800" b="1" dirty="0">
                <a:solidFill>
                  <a:srgbClr val="191B1F"/>
                </a:solidFill>
                <a:effectLst/>
                <a:latin typeface="-apple-system"/>
              </a:rPr>
              <a:t>Magnetic Assist</a:t>
            </a:r>
            <a:endParaRPr kumimoji="1"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CF2A6FBA-7239-2EB9-5F37-7963EEFE72F0}"/>
              </a:ext>
            </a:extLst>
          </p:cNvPr>
          <p:cNvSpPr txBox="1"/>
          <p:nvPr/>
        </p:nvSpPr>
        <p:spPr>
          <a:xfrm>
            <a:off x="2733704" y="1793964"/>
            <a:ext cx="4074239" cy="859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400"/>
            </a:pPr>
            <a:r>
              <a:rPr lang="de-DE" altLang="zh-CN" sz="2400" dirty="0"/>
              <a:t>Team Macao    </a:t>
            </a:r>
          </a:p>
          <a:p>
            <a:pPr lvl="0" algn="ctr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SzPts val="2400"/>
            </a:pPr>
            <a:r>
              <a:rPr lang="de-DE" altLang="zh-CN" sz="2400" dirty="0"/>
              <a:t>Reporter: Feiyang Fang</a:t>
            </a: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18DE018A-2B62-E06F-ED62-1E7145E54042}"/>
              </a:ext>
            </a:extLst>
          </p:cNvPr>
          <p:cNvSpPr txBox="1"/>
          <p:nvPr/>
        </p:nvSpPr>
        <p:spPr>
          <a:xfrm>
            <a:off x="736735" y="3108025"/>
            <a:ext cx="7015537" cy="2793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i="1" dirty="0">
                <a:latin typeface="Cambria" panose="02040503050406030204" pitchFamily="18" charset="0"/>
              </a:rPr>
              <a:t>Attach 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Cambria" panose="02040503050406030204" pitchFamily="18" charset="0"/>
              </a:rPr>
              <a:t>one or two magnets </a:t>
            </a:r>
            <a:r>
              <a:rPr kumimoji="1" lang="en-US" altLang="zh-CN" sz="2400" b="1" i="1" dirty="0">
                <a:latin typeface="Cambria" panose="02040503050406030204" pitchFamily="18" charset="0"/>
              </a:rPr>
              <a:t>to a non-magnetic and non-conductive base such that they 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Cambria" panose="02040503050406030204" pitchFamily="18" charset="0"/>
              </a:rPr>
              <a:t>attract</a:t>
            </a:r>
            <a:r>
              <a:rPr kumimoji="1" lang="en-US" altLang="zh-CN" sz="2400" b="1" i="1" dirty="0">
                <a:latin typeface="Cambria" panose="02040503050406030204" pitchFamily="18" charset="0"/>
              </a:rPr>
              <a:t> a magnet suspended from a string. Investigate how 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Cambria" panose="02040503050406030204" pitchFamily="18" charset="0"/>
              </a:rPr>
              <a:t>the motion of the moving magnet</a:t>
            </a:r>
            <a:r>
              <a:rPr kumimoji="1" lang="en-US" altLang="zh-CN" sz="2400" b="1" i="1" dirty="0">
                <a:latin typeface="Cambria" panose="02040503050406030204" pitchFamily="18" charset="0"/>
              </a:rPr>
              <a:t> depends on relevant parameters.</a:t>
            </a:r>
          </a:p>
        </p:txBody>
      </p:sp>
      <p:pic>
        <p:nvPicPr>
          <p:cNvPr id="1026" name="Picture 2" descr="澳門特別行政區區旗 - 图片下载 | Flagpedia.asia">
            <a:extLst>
              <a:ext uri="{FF2B5EF4-FFF2-40B4-BE49-F238E27FC236}">
                <a16:creationId xmlns:a16="http://schemas.microsoft.com/office/drawing/2014/main" id="{96671153-E4B6-D887-4405-6F0B284C2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22" y="1750554"/>
            <a:ext cx="1419594" cy="94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YPT 2019 Poland – International Young Physicists Tournament 2019">
            <a:extLst>
              <a:ext uri="{FF2B5EF4-FFF2-40B4-BE49-F238E27FC236}">
                <a16:creationId xmlns:a16="http://schemas.microsoft.com/office/drawing/2014/main" id="{7A7541B9-9E84-13ED-1636-7C693F92F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t="3348" r="48573" b="10672"/>
          <a:stretch>
            <a:fillRect/>
          </a:stretch>
        </p:blipFill>
        <p:spPr bwMode="auto">
          <a:xfrm>
            <a:off x="805197" y="713818"/>
            <a:ext cx="1290429" cy="21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077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65206831-4DDC-AF50-200E-30E131C70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3CBD1BD-7FA5-B6DB-A988-0571F7C64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131" y="723992"/>
            <a:ext cx="3021871" cy="3223810"/>
          </a:xfrm>
          <a:prstGeom prst="rect">
            <a:avLst/>
          </a:prstGeom>
        </p:spPr>
      </p:pic>
      <p:sp>
        <p:nvSpPr>
          <p:cNvPr id="15" name="Google Shape;293;g2ab840fe4195c7bf_0">
            <a:extLst>
              <a:ext uri="{FF2B5EF4-FFF2-40B4-BE49-F238E27FC236}">
                <a16:creationId xmlns:a16="http://schemas.microsoft.com/office/drawing/2014/main" id="{CBECEB8B-A33B-6D6D-0F52-BC914F8DD7FA}"/>
              </a:ext>
            </a:extLst>
          </p:cNvPr>
          <p:cNvSpPr txBox="1">
            <a:spLocks/>
          </p:cNvSpPr>
          <p:nvPr/>
        </p:nvSpPr>
        <p:spPr>
          <a:xfrm>
            <a:off x="472440" y="500863"/>
            <a:ext cx="10515600" cy="1092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 b="0" i="0" u="none" strike="noStrike" cap="none">
                <a:solidFill>
                  <a:srgbClr val="00785D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00" dirty="0">
                <a:latin typeface="Cambria"/>
                <a:sym typeface="Cambria"/>
              </a:rPr>
              <a:t>Magnetic Dipole</a:t>
            </a:r>
          </a:p>
        </p:txBody>
      </p:sp>
      <p:grpSp>
        <p:nvGrpSpPr>
          <p:cNvPr id="16" name="组合 7">
            <a:extLst>
              <a:ext uri="{FF2B5EF4-FFF2-40B4-BE49-F238E27FC236}">
                <a16:creationId xmlns:a16="http://schemas.microsoft.com/office/drawing/2014/main" id="{55F8EE74-FB95-32E7-D9C1-660C55E14490}"/>
              </a:ext>
            </a:extLst>
          </p:cNvPr>
          <p:cNvGrpSpPr/>
          <p:nvPr/>
        </p:nvGrpSpPr>
        <p:grpSpPr>
          <a:xfrm>
            <a:off x="388999" y="1886132"/>
            <a:ext cx="5971196" cy="2029754"/>
            <a:chOff x="932851" y="1363100"/>
            <a:chExt cx="5016004" cy="4987937"/>
          </a:xfrm>
        </p:grpSpPr>
        <p:sp>
          <p:nvSpPr>
            <p:cNvPr id="18" name="矩形 8">
              <a:extLst>
                <a:ext uri="{FF2B5EF4-FFF2-40B4-BE49-F238E27FC236}">
                  <a16:creationId xmlns:a16="http://schemas.microsoft.com/office/drawing/2014/main" id="{144D3E0C-4CBA-6B9E-BD9B-E08A29726E05}"/>
                </a:ext>
              </a:extLst>
            </p:cNvPr>
            <p:cNvSpPr/>
            <p:nvPr/>
          </p:nvSpPr>
          <p:spPr>
            <a:xfrm>
              <a:off x="932851" y="1860332"/>
              <a:ext cx="5016004" cy="449070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矩形 11">
                  <a:extLst>
                    <a:ext uri="{FF2B5EF4-FFF2-40B4-BE49-F238E27FC236}">
                      <a16:creationId xmlns:a16="http://schemas.microsoft.com/office/drawing/2014/main" id="{5DE15C7B-79E2-163A-678C-2B746C3289E2}"/>
                    </a:ext>
                  </a:extLst>
                </p:cNvPr>
                <p:cNvSpPr/>
                <p:nvPr/>
              </p:nvSpPr>
              <p:spPr>
                <a:xfrm>
                  <a:off x="1175353" y="1363100"/>
                  <a:ext cx="4435923" cy="991474"/>
                </a:xfrm>
                <a:prstGeom prst="rect">
                  <a:avLst/>
                </a:prstGeom>
                <a:solidFill>
                  <a:schemeClr val="accent2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 b="0" i="0" smtClean="0"/>
                          <m:t>Magnetic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Torque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>
            <p:sp>
              <p:nvSpPr>
                <p:cNvPr id="19" name="矩形 11">
                  <a:extLst>
                    <a:ext uri="{FF2B5EF4-FFF2-40B4-BE49-F238E27FC236}">
                      <a16:creationId xmlns:a16="http://schemas.microsoft.com/office/drawing/2014/main" id="{5DE15C7B-79E2-163A-678C-2B746C3289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5353" y="1363100"/>
                  <a:ext cx="4435923" cy="991474"/>
                </a:xfrm>
                <a:prstGeom prst="rect">
                  <a:avLst/>
                </a:prstGeom>
                <a:blipFill>
                  <a:blip r:embed="rId4"/>
                  <a:stretch>
                    <a:fillRect b="-23944"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组合 7">
            <a:extLst>
              <a:ext uri="{FF2B5EF4-FFF2-40B4-BE49-F238E27FC236}">
                <a16:creationId xmlns:a16="http://schemas.microsoft.com/office/drawing/2014/main" id="{4B35013E-87E6-4D39-7FE0-7DE108134779}"/>
              </a:ext>
            </a:extLst>
          </p:cNvPr>
          <p:cNvGrpSpPr/>
          <p:nvPr/>
        </p:nvGrpSpPr>
        <p:grpSpPr>
          <a:xfrm>
            <a:off x="388998" y="4216559"/>
            <a:ext cx="11174181" cy="1496262"/>
            <a:chOff x="932849" y="1130655"/>
            <a:chExt cx="5016005" cy="5220382"/>
          </a:xfrm>
        </p:grpSpPr>
        <p:sp>
          <p:nvSpPr>
            <p:cNvPr id="21" name="矩形 8">
              <a:extLst>
                <a:ext uri="{FF2B5EF4-FFF2-40B4-BE49-F238E27FC236}">
                  <a16:creationId xmlns:a16="http://schemas.microsoft.com/office/drawing/2014/main" id="{52CFA26D-B381-3C33-E945-0231FEAD272C}"/>
                </a:ext>
              </a:extLst>
            </p:cNvPr>
            <p:cNvSpPr/>
            <p:nvPr/>
          </p:nvSpPr>
          <p:spPr>
            <a:xfrm>
              <a:off x="932849" y="1860332"/>
              <a:ext cx="5016005" cy="449070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矩形 11">
                  <a:extLst>
                    <a:ext uri="{FF2B5EF4-FFF2-40B4-BE49-F238E27FC236}">
                      <a16:creationId xmlns:a16="http://schemas.microsoft.com/office/drawing/2014/main" id="{22A3DD84-1C70-CFC5-2321-CB7B1C295011}"/>
                    </a:ext>
                  </a:extLst>
                </p:cNvPr>
                <p:cNvSpPr/>
                <p:nvPr/>
              </p:nvSpPr>
              <p:spPr>
                <a:xfrm>
                  <a:off x="1175906" y="1130655"/>
                  <a:ext cx="4435923" cy="1521021"/>
                </a:xfrm>
                <a:prstGeom prst="rect">
                  <a:avLst/>
                </a:prstGeom>
                <a:solidFill>
                  <a:schemeClr val="accent2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 b="0" i="0" smtClean="0"/>
                          <m:t>Magnetic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force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>
            <p:sp>
              <p:nvSpPr>
                <p:cNvPr id="22" name="矩形 11">
                  <a:extLst>
                    <a:ext uri="{FF2B5EF4-FFF2-40B4-BE49-F238E27FC236}">
                      <a16:creationId xmlns:a16="http://schemas.microsoft.com/office/drawing/2014/main" id="{22A3DD84-1C70-CFC5-2321-CB7B1C2950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5906" y="1130655"/>
                  <a:ext cx="4435923" cy="1521021"/>
                </a:xfrm>
                <a:prstGeom prst="rect">
                  <a:avLst/>
                </a:prstGeom>
                <a:blipFill>
                  <a:blip r:embed="rId5"/>
                  <a:stretch>
                    <a:fillRect b="-20000"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1">
                <a:extLst>
                  <a:ext uri="{FF2B5EF4-FFF2-40B4-BE49-F238E27FC236}">
                    <a16:creationId xmlns:a16="http://schemas.microsoft.com/office/drawing/2014/main" id="{83E1B249-2128-36D9-BA15-EF374645C842}"/>
                  </a:ext>
                </a:extLst>
              </p:cNvPr>
              <p:cNvSpPr txBox="1"/>
              <p:nvPr/>
            </p:nvSpPr>
            <p:spPr>
              <a:xfrm>
                <a:off x="379198" y="2473917"/>
                <a:ext cx="5768560" cy="1106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[3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000" b="0" i="1" dirty="0"/>
              </a:p>
            </p:txBody>
          </p:sp>
        </mc:Choice>
        <mc:Fallback>
          <p:sp>
            <p:nvSpPr>
              <p:cNvPr id="35" name="TextBox 1">
                <a:extLst>
                  <a:ext uri="{FF2B5EF4-FFF2-40B4-BE49-F238E27FC236}">
                    <a16:creationId xmlns:a16="http://schemas.microsoft.com/office/drawing/2014/main" id="{83E1B249-2128-36D9-BA15-EF374645C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8" y="2473917"/>
                <a:ext cx="5768560" cy="1106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85F56096-7D6A-4077-29AF-5B4C8D773069}"/>
                  </a:ext>
                </a:extLst>
              </p:cNvPr>
              <p:cNvSpPr txBox="1"/>
              <p:nvPr/>
            </p:nvSpPr>
            <p:spPr>
              <a:xfrm>
                <a:off x="1217124" y="4754095"/>
                <a:ext cx="9517927" cy="692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+(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·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−5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000" b="0" i="1" dirty="0"/>
              </a:p>
            </p:txBody>
          </p:sp>
        </mc:Choice>
        <mc:Fallback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85F56096-7D6A-4077-29AF-5B4C8D773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124" y="4754095"/>
                <a:ext cx="9517927" cy="6922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9C06ADD-B30C-DAA8-1A95-DA8BB8C1D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129" y="723992"/>
            <a:ext cx="3021871" cy="322381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89F448D-AD50-7C62-6B12-5F65B10A3148}"/>
              </a:ext>
            </a:extLst>
          </p:cNvPr>
          <p:cNvCxnSpPr>
            <a:cxnSpLocks/>
          </p:cNvCxnSpPr>
          <p:nvPr/>
        </p:nvCxnSpPr>
        <p:spPr>
          <a:xfrm flipH="1" flipV="1">
            <a:off x="7777303" y="952066"/>
            <a:ext cx="12486" cy="13838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D8E53DE-D4E9-2CFE-A1BE-3902E6237610}"/>
              </a:ext>
            </a:extLst>
          </p:cNvPr>
          <p:cNvCxnSpPr>
            <a:cxnSpLocks/>
          </p:cNvCxnSpPr>
          <p:nvPr/>
        </p:nvCxnSpPr>
        <p:spPr>
          <a:xfrm flipH="1" flipV="1">
            <a:off x="10724758" y="960488"/>
            <a:ext cx="12486" cy="13838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4022940-E013-6EA5-99F0-67EDAC748C9F}"/>
                  </a:ext>
                </a:extLst>
              </p:cNvPr>
              <p:cNvSpPr txBox="1"/>
              <p:nvPr/>
            </p:nvSpPr>
            <p:spPr>
              <a:xfrm>
                <a:off x="7789789" y="1107342"/>
                <a:ext cx="5951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4022940-E013-6EA5-99F0-67EDAC748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789" y="1107342"/>
                <a:ext cx="595146" cy="400110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40B959B-1425-B9CD-19D3-F1B6A7293CD9}"/>
                  </a:ext>
                </a:extLst>
              </p:cNvPr>
              <p:cNvSpPr txBox="1"/>
              <p:nvPr/>
            </p:nvSpPr>
            <p:spPr>
              <a:xfrm>
                <a:off x="10774892" y="1139948"/>
                <a:ext cx="5951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40B959B-1425-B9CD-19D3-F1B6A7293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892" y="1139948"/>
                <a:ext cx="595146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E1228FA-57A1-455A-2FB0-B5FA52996910}"/>
              </a:ext>
            </a:extLst>
          </p:cNvPr>
          <p:cNvCxnSpPr>
            <a:cxnSpLocks/>
          </p:cNvCxnSpPr>
          <p:nvPr/>
        </p:nvCxnSpPr>
        <p:spPr>
          <a:xfrm>
            <a:off x="7777303" y="2332088"/>
            <a:ext cx="299758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45EC62A-E8FA-D2BA-C37D-68D8DE4107F1}"/>
                  </a:ext>
                </a:extLst>
              </p:cNvPr>
              <p:cNvSpPr txBox="1"/>
              <p:nvPr/>
            </p:nvSpPr>
            <p:spPr>
              <a:xfrm>
                <a:off x="8991253" y="1835045"/>
                <a:ext cx="5951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45EC62A-E8FA-D2BA-C37D-68D8DE410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253" y="1835045"/>
                <a:ext cx="59514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6802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277915FE-43AE-67C0-34EE-0830CC55D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流程图: 直接访问存储器 14">
            <a:extLst>
              <a:ext uri="{FF2B5EF4-FFF2-40B4-BE49-F238E27FC236}">
                <a16:creationId xmlns:a16="http://schemas.microsoft.com/office/drawing/2014/main" id="{17C7CD72-DA70-CC02-8896-34A970461658}"/>
              </a:ext>
            </a:extLst>
          </p:cNvPr>
          <p:cNvSpPr/>
          <p:nvPr/>
        </p:nvSpPr>
        <p:spPr>
          <a:xfrm rot="16200000">
            <a:off x="9436352" y="2703422"/>
            <a:ext cx="1008763" cy="1804326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Straight Arrow Connector 27">
            <a:extLst>
              <a:ext uri="{FF2B5EF4-FFF2-40B4-BE49-F238E27FC236}">
                <a16:creationId xmlns:a16="http://schemas.microsoft.com/office/drawing/2014/main" id="{4908813F-2076-29AF-8F60-F1B3F6CE904D}"/>
              </a:ext>
            </a:extLst>
          </p:cNvPr>
          <p:cNvCxnSpPr/>
          <p:nvPr/>
        </p:nvCxnSpPr>
        <p:spPr>
          <a:xfrm>
            <a:off x="9626168" y="3561627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8">
            <a:extLst>
              <a:ext uri="{FF2B5EF4-FFF2-40B4-BE49-F238E27FC236}">
                <a16:creationId xmlns:a16="http://schemas.microsoft.com/office/drawing/2014/main" id="{9BD36985-DB0E-AC0A-503D-EAFABC6DAA6D}"/>
              </a:ext>
            </a:extLst>
          </p:cNvPr>
          <p:cNvCxnSpPr/>
          <p:nvPr/>
        </p:nvCxnSpPr>
        <p:spPr>
          <a:xfrm>
            <a:off x="9626168" y="3694652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9">
            <a:extLst>
              <a:ext uri="{FF2B5EF4-FFF2-40B4-BE49-F238E27FC236}">
                <a16:creationId xmlns:a16="http://schemas.microsoft.com/office/drawing/2014/main" id="{4FCA415B-9F4C-5A29-F820-8CA0A77236A6}"/>
              </a:ext>
            </a:extLst>
          </p:cNvPr>
          <p:cNvCxnSpPr/>
          <p:nvPr/>
        </p:nvCxnSpPr>
        <p:spPr>
          <a:xfrm>
            <a:off x="9626168" y="3819761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BE2538B0-2616-B4DB-3474-58F07CC3B91E}"/>
              </a:ext>
            </a:extLst>
          </p:cNvPr>
          <p:cNvCxnSpPr/>
          <p:nvPr/>
        </p:nvCxnSpPr>
        <p:spPr>
          <a:xfrm>
            <a:off x="9626168" y="3947801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" name="组合 13">
            <a:extLst>
              <a:ext uri="{FF2B5EF4-FFF2-40B4-BE49-F238E27FC236}">
                <a16:creationId xmlns:a16="http://schemas.microsoft.com/office/drawing/2014/main" id="{CBE752D0-E5EC-0207-9154-5EA8858AE841}"/>
              </a:ext>
            </a:extLst>
          </p:cNvPr>
          <p:cNvGrpSpPr/>
          <p:nvPr/>
        </p:nvGrpSpPr>
        <p:grpSpPr>
          <a:xfrm>
            <a:off x="838200" y="1396364"/>
            <a:ext cx="10297885" cy="1410093"/>
            <a:chOff x="838200" y="2172749"/>
            <a:chExt cx="10297885" cy="1746108"/>
          </a:xfrm>
        </p:grpSpPr>
        <p:sp>
          <p:nvSpPr>
            <p:cNvPr id="4" name="矩形 14">
              <a:extLst>
                <a:ext uri="{FF2B5EF4-FFF2-40B4-BE49-F238E27FC236}">
                  <a16:creationId xmlns:a16="http://schemas.microsoft.com/office/drawing/2014/main" id="{62871D84-9603-43BC-FA6E-533545865BD6}"/>
                </a:ext>
              </a:extLst>
            </p:cNvPr>
            <p:cNvSpPr/>
            <p:nvPr/>
          </p:nvSpPr>
          <p:spPr>
            <a:xfrm>
              <a:off x="838200" y="2172749"/>
              <a:ext cx="10297885" cy="17461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" name="椭圆 15">
              <a:extLst>
                <a:ext uri="{FF2B5EF4-FFF2-40B4-BE49-F238E27FC236}">
                  <a16:creationId xmlns:a16="http://schemas.microsoft.com/office/drawing/2014/main" id="{550567FF-95DD-C9C7-DA75-74D887E3526F}"/>
                </a:ext>
              </a:extLst>
            </p:cNvPr>
            <p:cNvSpPr/>
            <p:nvPr/>
          </p:nvSpPr>
          <p:spPr>
            <a:xfrm>
              <a:off x="1055915" y="2414694"/>
              <a:ext cx="1071934" cy="12627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A</a:t>
              </a:r>
              <a:endParaRPr kumimoji="1" lang="zh-CN" altLang="en-US" sz="48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6" name="组合 17">
            <a:extLst>
              <a:ext uri="{FF2B5EF4-FFF2-40B4-BE49-F238E27FC236}">
                <a16:creationId xmlns:a16="http://schemas.microsoft.com/office/drawing/2014/main" id="{75AE1B99-72FE-5822-E23F-C007BE8A633D}"/>
              </a:ext>
            </a:extLst>
          </p:cNvPr>
          <p:cNvGrpSpPr/>
          <p:nvPr/>
        </p:nvGrpSpPr>
        <p:grpSpPr>
          <a:xfrm>
            <a:off x="838200" y="2967121"/>
            <a:ext cx="10297885" cy="1369083"/>
            <a:chOff x="838200" y="2172749"/>
            <a:chExt cx="10297885" cy="1746108"/>
          </a:xfrm>
        </p:grpSpPr>
        <p:sp>
          <p:nvSpPr>
            <p:cNvPr id="7" name="矩形 26">
              <a:extLst>
                <a:ext uri="{FF2B5EF4-FFF2-40B4-BE49-F238E27FC236}">
                  <a16:creationId xmlns:a16="http://schemas.microsoft.com/office/drawing/2014/main" id="{F636491B-58F8-3D40-583F-41EC7DB73BD6}"/>
                </a:ext>
              </a:extLst>
            </p:cNvPr>
            <p:cNvSpPr/>
            <p:nvPr/>
          </p:nvSpPr>
          <p:spPr>
            <a:xfrm>
              <a:off x="838200" y="2172749"/>
              <a:ext cx="10297885" cy="17461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dirty="0">
                  <a:solidFill>
                    <a:schemeClr val="tx1"/>
                  </a:solidFill>
                  <a:latin typeface="Cambria" panose="02040503050406030204" pitchFamily="18" charset="0"/>
                </a:rPr>
                <a:t>Current Cylinder</a:t>
              </a:r>
            </a:p>
          </p:txBody>
        </p:sp>
        <p:sp>
          <p:nvSpPr>
            <p:cNvPr id="8" name="椭圆 27">
              <a:extLst>
                <a:ext uri="{FF2B5EF4-FFF2-40B4-BE49-F238E27FC236}">
                  <a16:creationId xmlns:a16="http://schemas.microsoft.com/office/drawing/2014/main" id="{F903D82C-445A-5139-E603-3D43AC7EDC41}"/>
                </a:ext>
              </a:extLst>
            </p:cNvPr>
            <p:cNvSpPr/>
            <p:nvPr/>
          </p:nvSpPr>
          <p:spPr>
            <a:xfrm>
              <a:off x="1055915" y="2414693"/>
              <a:ext cx="1071934" cy="12627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B</a:t>
              </a:r>
              <a:endParaRPr kumimoji="1" lang="zh-CN" altLang="en-US" sz="48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43A5373F-4629-BF01-8DD8-576BF5FF8B6A}"/>
              </a:ext>
            </a:extLst>
          </p:cNvPr>
          <p:cNvSpPr txBox="1">
            <a:spLocks/>
          </p:cNvSpPr>
          <p:nvPr/>
        </p:nvSpPr>
        <p:spPr>
          <a:xfrm>
            <a:off x="3003634" y="1757346"/>
            <a:ext cx="6184729" cy="9598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4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Magnetic Dipole</a:t>
            </a:r>
          </a:p>
        </p:txBody>
      </p:sp>
      <p:sp>
        <p:nvSpPr>
          <p:cNvPr id="15" name="Google Shape;293;g2ab840fe4195c7bf_0">
            <a:extLst>
              <a:ext uri="{FF2B5EF4-FFF2-40B4-BE49-F238E27FC236}">
                <a16:creationId xmlns:a16="http://schemas.microsoft.com/office/drawing/2014/main" id="{F6742674-2F35-3333-CBEA-DC8A1BCCC9CA}"/>
              </a:ext>
            </a:extLst>
          </p:cNvPr>
          <p:cNvSpPr txBox="1">
            <a:spLocks/>
          </p:cNvSpPr>
          <p:nvPr/>
        </p:nvSpPr>
        <p:spPr>
          <a:xfrm>
            <a:off x="472440" y="500863"/>
            <a:ext cx="10515600" cy="1092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 b="0" i="0" u="none" strike="noStrike" cap="none">
                <a:solidFill>
                  <a:srgbClr val="00785D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00" dirty="0">
                <a:latin typeface="Cambria"/>
                <a:sym typeface="Cambria"/>
              </a:rPr>
              <a:t>Model</a:t>
            </a:r>
          </a:p>
        </p:txBody>
      </p:sp>
      <p:sp>
        <p:nvSpPr>
          <p:cNvPr id="17" name="矩形 29">
            <a:extLst>
              <a:ext uri="{FF2B5EF4-FFF2-40B4-BE49-F238E27FC236}">
                <a16:creationId xmlns:a16="http://schemas.microsoft.com/office/drawing/2014/main" id="{38E31F7B-C59D-14EA-D986-1C7BF17086A2}"/>
              </a:ext>
            </a:extLst>
          </p:cNvPr>
          <p:cNvSpPr/>
          <p:nvPr/>
        </p:nvSpPr>
        <p:spPr>
          <a:xfrm>
            <a:off x="838200" y="2940815"/>
            <a:ext cx="10297885" cy="1422927"/>
          </a:xfrm>
          <a:prstGeom prst="rect">
            <a:avLst/>
          </a:prstGeom>
          <a:solidFill>
            <a:schemeClr val="accent2">
              <a:alpha val="216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5" name="Group 19">
            <a:extLst>
              <a:ext uri="{FF2B5EF4-FFF2-40B4-BE49-F238E27FC236}">
                <a16:creationId xmlns:a16="http://schemas.microsoft.com/office/drawing/2014/main" id="{0968F157-F0A5-5E5D-48C2-AD9AEEC5F165}"/>
              </a:ext>
            </a:extLst>
          </p:cNvPr>
          <p:cNvGrpSpPr/>
          <p:nvPr/>
        </p:nvGrpSpPr>
        <p:grpSpPr>
          <a:xfrm>
            <a:off x="9739151" y="1590611"/>
            <a:ext cx="494472" cy="1008763"/>
            <a:chOff x="2248727" y="2085879"/>
            <a:chExt cx="494472" cy="1008763"/>
          </a:xfrm>
        </p:grpSpPr>
        <p:grpSp>
          <p:nvGrpSpPr>
            <p:cNvPr id="26" name="Group 15">
              <a:extLst>
                <a:ext uri="{FF2B5EF4-FFF2-40B4-BE49-F238E27FC236}">
                  <a16:creationId xmlns:a16="http://schemas.microsoft.com/office/drawing/2014/main" id="{1A7D4A0F-42A8-5ADC-E639-542C775140CF}"/>
                </a:ext>
              </a:extLst>
            </p:cNvPr>
            <p:cNvGrpSpPr/>
            <p:nvPr/>
          </p:nvGrpSpPr>
          <p:grpSpPr>
            <a:xfrm>
              <a:off x="2248727" y="2085879"/>
              <a:ext cx="491987" cy="491987"/>
              <a:chOff x="2253697" y="2083211"/>
              <a:chExt cx="491987" cy="491987"/>
            </a:xfrm>
          </p:grpSpPr>
          <p:sp>
            <p:nvSpPr>
              <p:cNvPr id="30" name="Oval 13">
                <a:extLst>
                  <a:ext uri="{FF2B5EF4-FFF2-40B4-BE49-F238E27FC236}">
                    <a16:creationId xmlns:a16="http://schemas.microsoft.com/office/drawing/2014/main" id="{22457D85-C20C-F0AD-DE36-9B43A5ECFB93}"/>
                  </a:ext>
                </a:extLst>
              </p:cNvPr>
              <p:cNvSpPr/>
              <p:nvPr/>
            </p:nvSpPr>
            <p:spPr>
              <a:xfrm>
                <a:off x="2253697" y="2083211"/>
                <a:ext cx="491987" cy="491987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TextBox 14">
                <a:extLst>
                  <a:ext uri="{FF2B5EF4-FFF2-40B4-BE49-F238E27FC236}">
                    <a16:creationId xmlns:a16="http://schemas.microsoft.com/office/drawing/2014/main" id="{3ABA621C-54A5-88FD-3551-8E792B899C0B}"/>
                  </a:ext>
                </a:extLst>
              </p:cNvPr>
              <p:cNvSpPr txBox="1"/>
              <p:nvPr/>
            </p:nvSpPr>
            <p:spPr>
              <a:xfrm>
                <a:off x="2333211" y="2140360"/>
                <a:ext cx="327991" cy="377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N</a:t>
                </a:r>
                <a:endParaRPr lang="zh-CN" altLang="en-US" dirty="0"/>
              </a:p>
            </p:txBody>
          </p:sp>
        </p:grpSp>
        <p:grpSp>
          <p:nvGrpSpPr>
            <p:cNvPr id="27" name="Group 16">
              <a:extLst>
                <a:ext uri="{FF2B5EF4-FFF2-40B4-BE49-F238E27FC236}">
                  <a16:creationId xmlns:a16="http://schemas.microsoft.com/office/drawing/2014/main" id="{DE2CE0B4-4F97-709F-DCA5-2D194FE26529}"/>
                </a:ext>
              </a:extLst>
            </p:cNvPr>
            <p:cNvGrpSpPr/>
            <p:nvPr/>
          </p:nvGrpSpPr>
          <p:grpSpPr>
            <a:xfrm>
              <a:off x="2251212" y="2602655"/>
              <a:ext cx="491987" cy="491987"/>
              <a:chOff x="2253697" y="2083211"/>
              <a:chExt cx="491987" cy="491987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28" name="Oval 17">
                <a:extLst>
                  <a:ext uri="{FF2B5EF4-FFF2-40B4-BE49-F238E27FC236}">
                    <a16:creationId xmlns:a16="http://schemas.microsoft.com/office/drawing/2014/main" id="{5938289E-B167-9562-97D2-2A82779300B2}"/>
                  </a:ext>
                </a:extLst>
              </p:cNvPr>
              <p:cNvSpPr/>
              <p:nvPr/>
            </p:nvSpPr>
            <p:spPr>
              <a:xfrm>
                <a:off x="2253697" y="2083211"/>
                <a:ext cx="491987" cy="491987"/>
              </a:xfrm>
              <a:prstGeom prst="ellipse">
                <a:avLst/>
              </a:prstGeom>
              <a:grpFill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TextBox 18">
                <a:extLst>
                  <a:ext uri="{FF2B5EF4-FFF2-40B4-BE49-F238E27FC236}">
                    <a16:creationId xmlns:a16="http://schemas.microsoft.com/office/drawing/2014/main" id="{A8C52B8F-50D4-B59C-30B6-5942DB3FAE1A}"/>
                  </a:ext>
                </a:extLst>
              </p:cNvPr>
              <p:cNvSpPr txBox="1"/>
              <p:nvPr/>
            </p:nvSpPr>
            <p:spPr>
              <a:xfrm>
                <a:off x="2330726" y="2144538"/>
                <a:ext cx="3279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S</a:t>
                </a:r>
                <a:endParaRPr lang="zh-CN" altLang="en-US" dirty="0"/>
              </a:p>
            </p:txBody>
          </p:sp>
        </p:grpSp>
      </p:grpSp>
      <p:sp>
        <p:nvSpPr>
          <p:cNvPr id="32" name="流程图: 直接访问存储器 14">
            <a:extLst>
              <a:ext uri="{FF2B5EF4-FFF2-40B4-BE49-F238E27FC236}">
                <a16:creationId xmlns:a16="http://schemas.microsoft.com/office/drawing/2014/main" id="{2E3404BD-0259-243B-2A6B-4E97168CED03}"/>
              </a:ext>
            </a:extLst>
          </p:cNvPr>
          <p:cNvSpPr/>
          <p:nvPr/>
        </p:nvSpPr>
        <p:spPr>
          <a:xfrm rot="16200000">
            <a:off x="9436352" y="4262208"/>
            <a:ext cx="1008763" cy="1804326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3" name="Straight Arrow Connector 27">
            <a:extLst>
              <a:ext uri="{FF2B5EF4-FFF2-40B4-BE49-F238E27FC236}">
                <a16:creationId xmlns:a16="http://schemas.microsoft.com/office/drawing/2014/main" id="{E36CEE69-6F99-1369-1869-99DA69DCEA39}"/>
              </a:ext>
            </a:extLst>
          </p:cNvPr>
          <p:cNvCxnSpPr/>
          <p:nvPr/>
        </p:nvCxnSpPr>
        <p:spPr>
          <a:xfrm>
            <a:off x="9626168" y="5120413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28">
            <a:extLst>
              <a:ext uri="{FF2B5EF4-FFF2-40B4-BE49-F238E27FC236}">
                <a16:creationId xmlns:a16="http://schemas.microsoft.com/office/drawing/2014/main" id="{FF4D0C08-C329-FD48-8EA1-6F847C0250AC}"/>
              </a:ext>
            </a:extLst>
          </p:cNvPr>
          <p:cNvCxnSpPr/>
          <p:nvPr/>
        </p:nvCxnSpPr>
        <p:spPr>
          <a:xfrm>
            <a:off x="9626168" y="5253438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29">
            <a:extLst>
              <a:ext uri="{FF2B5EF4-FFF2-40B4-BE49-F238E27FC236}">
                <a16:creationId xmlns:a16="http://schemas.microsoft.com/office/drawing/2014/main" id="{3A45BB4B-BF65-4CB6-28D5-572E1BF497BA}"/>
              </a:ext>
            </a:extLst>
          </p:cNvPr>
          <p:cNvCxnSpPr/>
          <p:nvPr/>
        </p:nvCxnSpPr>
        <p:spPr>
          <a:xfrm>
            <a:off x="9626168" y="5378547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0">
            <a:extLst>
              <a:ext uri="{FF2B5EF4-FFF2-40B4-BE49-F238E27FC236}">
                <a16:creationId xmlns:a16="http://schemas.microsoft.com/office/drawing/2014/main" id="{D971A999-7C12-EADE-CD8C-BB1E1F523AF4}"/>
              </a:ext>
            </a:extLst>
          </p:cNvPr>
          <p:cNvCxnSpPr/>
          <p:nvPr/>
        </p:nvCxnSpPr>
        <p:spPr>
          <a:xfrm>
            <a:off x="9626168" y="5506587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7" name="组合 17">
            <a:extLst>
              <a:ext uri="{FF2B5EF4-FFF2-40B4-BE49-F238E27FC236}">
                <a16:creationId xmlns:a16="http://schemas.microsoft.com/office/drawing/2014/main" id="{92F95FB9-483E-3B97-7E46-B2D4DC4A621C}"/>
              </a:ext>
            </a:extLst>
          </p:cNvPr>
          <p:cNvGrpSpPr/>
          <p:nvPr/>
        </p:nvGrpSpPr>
        <p:grpSpPr>
          <a:xfrm>
            <a:off x="838200" y="4525907"/>
            <a:ext cx="10297885" cy="1369083"/>
            <a:chOff x="838200" y="2172749"/>
            <a:chExt cx="10297885" cy="1746108"/>
          </a:xfrm>
        </p:grpSpPr>
        <p:sp>
          <p:nvSpPr>
            <p:cNvPr id="38" name="矩形 26">
              <a:extLst>
                <a:ext uri="{FF2B5EF4-FFF2-40B4-BE49-F238E27FC236}">
                  <a16:creationId xmlns:a16="http://schemas.microsoft.com/office/drawing/2014/main" id="{54A69D1F-4772-4554-0C38-524F3796BCAC}"/>
                </a:ext>
              </a:extLst>
            </p:cNvPr>
            <p:cNvSpPr/>
            <p:nvPr/>
          </p:nvSpPr>
          <p:spPr>
            <a:xfrm>
              <a:off x="838200" y="2172749"/>
              <a:ext cx="10297885" cy="17461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dirty="0">
                  <a:solidFill>
                    <a:schemeClr val="tx1"/>
                  </a:solidFill>
                  <a:latin typeface="Cambria" panose="02040503050406030204" pitchFamily="18" charset="0"/>
                </a:rPr>
                <a:t>Comparison</a:t>
              </a:r>
            </a:p>
          </p:txBody>
        </p:sp>
        <p:sp>
          <p:nvSpPr>
            <p:cNvPr id="39" name="椭圆 27">
              <a:extLst>
                <a:ext uri="{FF2B5EF4-FFF2-40B4-BE49-F238E27FC236}">
                  <a16:creationId xmlns:a16="http://schemas.microsoft.com/office/drawing/2014/main" id="{DD527D4C-60F1-B26F-3608-B5E5E3B7D2BF}"/>
                </a:ext>
              </a:extLst>
            </p:cNvPr>
            <p:cNvSpPr/>
            <p:nvPr/>
          </p:nvSpPr>
          <p:spPr>
            <a:xfrm>
              <a:off x="1055915" y="2414693"/>
              <a:ext cx="1071934" cy="12627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C</a:t>
              </a:r>
              <a:endParaRPr kumimoji="1" lang="zh-CN" altLang="en-US" sz="48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0995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2D5DBCD1-EB0E-D0E2-3DB5-BBC27FF24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93;g2ab840fe4195c7bf_0">
            <a:extLst>
              <a:ext uri="{FF2B5EF4-FFF2-40B4-BE49-F238E27FC236}">
                <a16:creationId xmlns:a16="http://schemas.microsoft.com/office/drawing/2014/main" id="{E653B6B0-F065-86DA-130D-406E70EAE25A}"/>
              </a:ext>
            </a:extLst>
          </p:cNvPr>
          <p:cNvSpPr txBox="1">
            <a:spLocks/>
          </p:cNvSpPr>
          <p:nvPr/>
        </p:nvSpPr>
        <p:spPr>
          <a:xfrm>
            <a:off x="472440" y="500863"/>
            <a:ext cx="10515600" cy="1092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 b="0" i="0" u="none" strike="noStrike" cap="none">
                <a:solidFill>
                  <a:srgbClr val="00785D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700" dirty="0">
                <a:latin typeface="Cambria"/>
                <a:sym typeface="Cambria"/>
              </a:rPr>
              <a:t>Current Cylinder</a:t>
            </a:r>
            <a:endParaRPr lang="en-US" sz="3700" dirty="0">
              <a:latin typeface="Cambria"/>
              <a:sym typeface="Cambria"/>
            </a:endParaRPr>
          </a:p>
        </p:txBody>
      </p:sp>
      <p:sp>
        <p:nvSpPr>
          <p:cNvPr id="2" name="流程图: 直接访问存储器 14">
            <a:extLst>
              <a:ext uri="{FF2B5EF4-FFF2-40B4-BE49-F238E27FC236}">
                <a16:creationId xmlns:a16="http://schemas.microsoft.com/office/drawing/2014/main" id="{22DC14DD-611D-C3B6-2C6B-27BC518DA39D}"/>
              </a:ext>
            </a:extLst>
          </p:cNvPr>
          <p:cNvSpPr/>
          <p:nvPr/>
        </p:nvSpPr>
        <p:spPr>
          <a:xfrm rot="16200000">
            <a:off x="1994267" y="3551799"/>
            <a:ext cx="1008763" cy="1804326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Straight Arrow Connector 11">
            <a:extLst>
              <a:ext uri="{FF2B5EF4-FFF2-40B4-BE49-F238E27FC236}">
                <a16:creationId xmlns:a16="http://schemas.microsoft.com/office/drawing/2014/main" id="{1E885E96-27A3-83C7-F169-C0DDFB4F0D56}"/>
              </a:ext>
            </a:extLst>
          </p:cNvPr>
          <p:cNvCxnSpPr>
            <a:cxnSpLocks/>
          </p:cNvCxnSpPr>
          <p:nvPr/>
        </p:nvCxnSpPr>
        <p:spPr>
          <a:xfrm flipH="1">
            <a:off x="1053306" y="3980269"/>
            <a:ext cx="2890684" cy="1633351"/>
          </a:xfrm>
          <a:prstGeom prst="straightConnector1">
            <a:avLst/>
          </a:prstGeom>
          <a:ln w="19050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Arrow Connector 9">
            <a:extLst>
              <a:ext uri="{FF2B5EF4-FFF2-40B4-BE49-F238E27FC236}">
                <a16:creationId xmlns:a16="http://schemas.microsoft.com/office/drawing/2014/main" id="{1B34EFFA-0385-A85E-3C0C-5DBE045687D9}"/>
              </a:ext>
            </a:extLst>
          </p:cNvPr>
          <p:cNvCxnSpPr>
            <a:cxnSpLocks/>
          </p:cNvCxnSpPr>
          <p:nvPr/>
        </p:nvCxnSpPr>
        <p:spPr>
          <a:xfrm>
            <a:off x="339213" y="4796945"/>
            <a:ext cx="4522839" cy="0"/>
          </a:xfrm>
          <a:prstGeom prst="straightConnector1">
            <a:avLst/>
          </a:prstGeom>
          <a:ln w="19050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Arrow Connector 12">
            <a:extLst>
              <a:ext uri="{FF2B5EF4-FFF2-40B4-BE49-F238E27FC236}">
                <a16:creationId xmlns:a16="http://schemas.microsoft.com/office/drawing/2014/main" id="{CFCFC083-DB2D-24BD-F9CB-9994948931C6}"/>
              </a:ext>
            </a:extLst>
          </p:cNvPr>
          <p:cNvCxnSpPr>
            <a:cxnSpLocks/>
          </p:cNvCxnSpPr>
          <p:nvPr/>
        </p:nvCxnSpPr>
        <p:spPr>
          <a:xfrm flipV="1">
            <a:off x="2498648" y="1425677"/>
            <a:ext cx="0" cy="4324947"/>
          </a:xfrm>
          <a:prstGeom prst="straightConnector1">
            <a:avLst/>
          </a:prstGeom>
          <a:ln w="19050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Arrow Connector 20">
            <a:extLst>
              <a:ext uri="{FF2B5EF4-FFF2-40B4-BE49-F238E27FC236}">
                <a16:creationId xmlns:a16="http://schemas.microsoft.com/office/drawing/2014/main" id="{B710C402-B5DF-9AD9-E3D3-912964DF3F12}"/>
              </a:ext>
            </a:extLst>
          </p:cNvPr>
          <p:cNvCxnSpPr/>
          <p:nvPr/>
        </p:nvCxnSpPr>
        <p:spPr>
          <a:xfrm flipV="1">
            <a:off x="2498648" y="1766888"/>
            <a:ext cx="1501852" cy="30300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21">
            <a:extLst>
              <a:ext uri="{FF2B5EF4-FFF2-40B4-BE49-F238E27FC236}">
                <a16:creationId xmlns:a16="http://schemas.microsoft.com/office/drawing/2014/main" id="{AAA10603-AF30-C56C-07F9-CA850C63E82E}"/>
              </a:ext>
            </a:extLst>
          </p:cNvPr>
          <p:cNvCxnSpPr>
            <a:cxnSpLocks/>
          </p:cNvCxnSpPr>
          <p:nvPr/>
        </p:nvCxnSpPr>
        <p:spPr>
          <a:xfrm flipH="1" flipV="1">
            <a:off x="1914525" y="3980269"/>
            <a:ext cx="584123" cy="772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24">
            <a:extLst>
              <a:ext uri="{FF2B5EF4-FFF2-40B4-BE49-F238E27FC236}">
                <a16:creationId xmlns:a16="http://schemas.microsoft.com/office/drawing/2014/main" id="{5458A1F7-C21B-233C-6676-1E5AC51EFBC8}"/>
              </a:ext>
            </a:extLst>
          </p:cNvPr>
          <p:cNvCxnSpPr>
            <a:cxnSpLocks/>
          </p:cNvCxnSpPr>
          <p:nvPr/>
        </p:nvCxnSpPr>
        <p:spPr>
          <a:xfrm flipV="1">
            <a:off x="1914524" y="1766887"/>
            <a:ext cx="2085976" cy="2213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6">
                <a:extLst>
                  <a:ext uri="{FF2B5EF4-FFF2-40B4-BE49-F238E27FC236}">
                    <a16:creationId xmlns:a16="http://schemas.microsoft.com/office/drawing/2014/main" id="{261ADF36-3C61-E345-C0B8-38C1C381CB48}"/>
                  </a:ext>
                </a:extLst>
              </p:cNvPr>
              <p:cNvSpPr txBox="1"/>
              <p:nvPr/>
            </p:nvSpPr>
            <p:spPr>
              <a:xfrm>
                <a:off x="3318129" y="3163595"/>
                <a:ext cx="1653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26">
                <a:extLst>
                  <a:ext uri="{FF2B5EF4-FFF2-40B4-BE49-F238E27FC236}">
                    <a16:creationId xmlns:a16="http://schemas.microsoft.com/office/drawing/2014/main" id="{261ADF36-3C61-E345-C0B8-38C1C381C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129" y="3163595"/>
                <a:ext cx="165365" cy="276999"/>
              </a:xfrm>
              <a:prstGeom prst="rect">
                <a:avLst/>
              </a:prstGeom>
              <a:blipFill>
                <a:blip r:embed="rId3"/>
                <a:stretch>
                  <a:fillRect l="-3704" t="-13333" r="-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7">
                <a:extLst>
                  <a:ext uri="{FF2B5EF4-FFF2-40B4-BE49-F238E27FC236}">
                    <a16:creationId xmlns:a16="http://schemas.microsoft.com/office/drawing/2014/main" id="{4C6C6104-5C5D-0585-7AA6-C065816A15A6}"/>
                  </a:ext>
                </a:extLst>
              </p:cNvPr>
              <p:cNvSpPr txBox="1"/>
              <p:nvPr/>
            </p:nvSpPr>
            <p:spPr>
              <a:xfrm>
                <a:off x="1691680" y="3692986"/>
                <a:ext cx="263790" cy="317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27">
                <a:extLst>
                  <a:ext uri="{FF2B5EF4-FFF2-40B4-BE49-F238E27FC236}">
                    <a16:creationId xmlns:a16="http://schemas.microsoft.com/office/drawing/2014/main" id="{4C6C6104-5C5D-0585-7AA6-C065816A1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692986"/>
                <a:ext cx="263790" cy="317972"/>
              </a:xfrm>
              <a:prstGeom prst="rect">
                <a:avLst/>
              </a:prstGeom>
              <a:blipFill>
                <a:blip r:embed="rId4"/>
                <a:stretch>
                  <a:fillRect l="-6977" r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8">
                <a:extLst>
                  <a:ext uri="{FF2B5EF4-FFF2-40B4-BE49-F238E27FC236}">
                    <a16:creationId xmlns:a16="http://schemas.microsoft.com/office/drawing/2014/main" id="{DBDE056B-2F2A-7635-D51F-AFCE504D21BA}"/>
                  </a:ext>
                </a:extLst>
              </p:cNvPr>
              <p:cNvSpPr txBox="1"/>
              <p:nvPr/>
            </p:nvSpPr>
            <p:spPr>
              <a:xfrm>
                <a:off x="1955470" y="4315462"/>
                <a:ext cx="2095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TextBox 28">
                <a:extLst>
                  <a:ext uri="{FF2B5EF4-FFF2-40B4-BE49-F238E27FC236}">
                    <a16:creationId xmlns:a16="http://schemas.microsoft.com/office/drawing/2014/main" id="{DBDE056B-2F2A-7635-D51F-AFCE504D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470" y="4315462"/>
                <a:ext cx="209545" cy="276999"/>
              </a:xfrm>
              <a:prstGeom prst="rect">
                <a:avLst/>
              </a:prstGeom>
              <a:blipFill>
                <a:blip r:embed="rId5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9">
                <a:extLst>
                  <a:ext uri="{FF2B5EF4-FFF2-40B4-BE49-F238E27FC236}">
                    <a16:creationId xmlns:a16="http://schemas.microsoft.com/office/drawing/2014/main" id="{36AA51A5-E521-8553-70F5-7F488152EAF9}"/>
                  </a:ext>
                </a:extLst>
              </p:cNvPr>
              <p:cNvSpPr txBox="1"/>
              <p:nvPr/>
            </p:nvSpPr>
            <p:spPr>
              <a:xfrm>
                <a:off x="2600632" y="2565890"/>
                <a:ext cx="4005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altLang="zh-CN" dirty="0"/>
                  <a:t>-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TextBox 29">
                <a:extLst>
                  <a:ext uri="{FF2B5EF4-FFF2-40B4-BE49-F238E27FC236}">
                    <a16:creationId xmlns:a16="http://schemas.microsoft.com/office/drawing/2014/main" id="{36AA51A5-E521-8553-70F5-7F488152E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632" y="2565890"/>
                <a:ext cx="400559" cy="276999"/>
              </a:xfrm>
              <a:prstGeom prst="rect">
                <a:avLst/>
              </a:prstGeom>
              <a:blipFill>
                <a:blip r:embed="rId6"/>
                <a:stretch>
                  <a:fillRect l="-12308" t="-20000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37">
                <a:extLst>
                  <a:ext uri="{FF2B5EF4-FFF2-40B4-BE49-F238E27FC236}">
                    <a16:creationId xmlns:a16="http://schemas.microsoft.com/office/drawing/2014/main" id="{0F08711F-DB5D-F3E3-F819-89A461CE80ED}"/>
                  </a:ext>
                </a:extLst>
              </p:cNvPr>
              <p:cNvSpPr txBox="1"/>
              <p:nvPr/>
            </p:nvSpPr>
            <p:spPr>
              <a:xfrm>
                <a:off x="3377224" y="4412269"/>
                <a:ext cx="2700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TextBox 37">
                <a:extLst>
                  <a:ext uri="{FF2B5EF4-FFF2-40B4-BE49-F238E27FC236}">
                    <a16:creationId xmlns:a16="http://schemas.microsoft.com/office/drawing/2014/main" id="{0F08711F-DB5D-F3E3-F819-89A461CE8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224" y="4412269"/>
                <a:ext cx="27002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32">
            <a:extLst>
              <a:ext uri="{FF2B5EF4-FFF2-40B4-BE49-F238E27FC236}">
                <a16:creationId xmlns:a16="http://schemas.microsoft.com/office/drawing/2014/main" id="{CE3AEEEC-69F6-79B6-AFDE-22E464D39F98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3393017" y="4453962"/>
            <a:ext cx="7795" cy="34298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7" name="Group 4">
            <a:extLst>
              <a:ext uri="{FF2B5EF4-FFF2-40B4-BE49-F238E27FC236}">
                <a16:creationId xmlns:a16="http://schemas.microsoft.com/office/drawing/2014/main" id="{E098B1F8-2AF3-8726-73AF-89C80DA0B814}"/>
              </a:ext>
            </a:extLst>
          </p:cNvPr>
          <p:cNvGrpSpPr/>
          <p:nvPr/>
        </p:nvGrpSpPr>
        <p:grpSpPr>
          <a:xfrm>
            <a:off x="4819980" y="1780416"/>
            <a:ext cx="7110285" cy="2829782"/>
            <a:chOff x="4735164" y="1756049"/>
            <a:chExt cx="6727372" cy="272557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5">
                  <a:extLst>
                    <a:ext uri="{FF2B5EF4-FFF2-40B4-BE49-F238E27FC236}">
                      <a16:creationId xmlns:a16="http://schemas.microsoft.com/office/drawing/2014/main" id="{862D5A94-18C0-37B3-814C-EB1DC7E7A252}"/>
                    </a:ext>
                  </a:extLst>
                </p:cNvPr>
                <p:cNvSpPr txBox="1"/>
                <p:nvPr/>
              </p:nvSpPr>
              <p:spPr>
                <a:xfrm>
                  <a:off x="4735164" y="2262319"/>
                  <a:ext cx="6727372" cy="20819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subSup"/>
                            <m:grow m:val="on"/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sz="24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sSup>
                              <m:sSupPr>
                                <m:ctrlPr>
                                  <a:rPr lang="zh-CN" altLang="en-US" sz="24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altLang="zh-CN" sz="2400" b="0" i="1" dirty="0">
                    <a:latin typeface="Cambria Math" panose="02040503050406030204" pitchFamily="18" charset="0"/>
                  </a:endParaRPr>
                </a:p>
                <a:p>
                  <a:endParaRPr lang="en-US" altLang="zh-CN" sz="2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den>
                            </m:f>
                            <m:nary>
                              <m:naryPr>
                                <m:chr m:val="∮"/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⃑"/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𝑑𝑙</m:t>
                                        </m:r>
                                      </m:e>
                                    </m:acc>
                                    <m:r>
                                      <a:rPr lang="en-US" altLang="zh-C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[</m:t>
                                    </m:r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4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r>
                                              <a:rPr lang="zh-CN" alt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</m:func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𝑠𝑖𝑛</m:t>
                                            </m:r>
                                          </m:fName>
                                          <m:e>
                                            <m:r>
                                              <a:rPr lang="zh-CN" alt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</m:func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2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acc>
                                          <m:accPr>
                                            <m:chr m:val="⃑"/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𝑐𝑜𝑠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zh-CN" alt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func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𝑠𝑖𝑛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zh-CN" alt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func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sz="2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altLang="zh-CN" sz="2400" i="1" dirty="0"/>
                </a:p>
              </p:txBody>
            </p:sp>
          </mc:Choice>
          <mc:Fallback>
            <p:sp>
              <p:nvSpPr>
                <p:cNvPr id="36" name="TextBox 5">
                  <a:extLst>
                    <a:ext uri="{FF2B5EF4-FFF2-40B4-BE49-F238E27FC236}">
                      <a16:creationId xmlns:a16="http://schemas.microsoft.com/office/drawing/2014/main" id="{862D5A94-18C0-37B3-814C-EB1DC7E7A2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5164" y="2262319"/>
                  <a:ext cx="6727372" cy="208191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组合 7">
              <a:extLst>
                <a:ext uri="{FF2B5EF4-FFF2-40B4-BE49-F238E27FC236}">
                  <a16:creationId xmlns:a16="http://schemas.microsoft.com/office/drawing/2014/main" id="{BCBC73D2-9172-F28B-F6C4-1B354DF20E1A}"/>
                </a:ext>
              </a:extLst>
            </p:cNvPr>
            <p:cNvGrpSpPr/>
            <p:nvPr/>
          </p:nvGrpSpPr>
          <p:grpSpPr>
            <a:xfrm>
              <a:off x="4763470" y="1756049"/>
              <a:ext cx="6699066" cy="2725570"/>
              <a:chOff x="404558" y="1450294"/>
              <a:chExt cx="5544297" cy="4900743"/>
            </a:xfrm>
          </p:grpSpPr>
          <p:sp>
            <p:nvSpPr>
              <p:cNvPr id="38" name="矩形 8">
                <a:extLst>
                  <a:ext uri="{FF2B5EF4-FFF2-40B4-BE49-F238E27FC236}">
                    <a16:creationId xmlns:a16="http://schemas.microsoft.com/office/drawing/2014/main" id="{F693C4B2-1754-BAEF-48E3-10777431DA1C}"/>
                  </a:ext>
                </a:extLst>
              </p:cNvPr>
              <p:cNvSpPr/>
              <p:nvPr/>
            </p:nvSpPr>
            <p:spPr>
              <a:xfrm>
                <a:off x="404558" y="1860332"/>
                <a:ext cx="5544297" cy="4490705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矩形 11">
                    <a:extLst>
                      <a:ext uri="{FF2B5EF4-FFF2-40B4-BE49-F238E27FC236}">
                        <a16:creationId xmlns:a16="http://schemas.microsoft.com/office/drawing/2014/main" id="{DE0A0A4D-B5F6-BE22-0AC4-CD395C4E88C7}"/>
                      </a:ext>
                    </a:extLst>
                  </p:cNvPr>
                  <p:cNvSpPr/>
                  <p:nvPr/>
                </p:nvSpPr>
                <p:spPr>
                  <a:xfrm>
                    <a:off x="947031" y="1450294"/>
                    <a:ext cx="4435923" cy="820075"/>
                  </a:xfrm>
                  <a:prstGeom prst="rect">
                    <a:avLst/>
                  </a:prstGeom>
                  <a:solidFill>
                    <a:schemeClr val="accent2"/>
                  </a:solidFill>
                  <a:ln w="254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2400"/>
                            <m:t>Biot</m:t>
                          </m:r>
                          <m:r>
                            <m:rPr>
                              <m:nor/>
                            </m:rPr>
                            <a:rPr lang="en-US" altLang="zh-CN" sz="2400"/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sz="2400"/>
                            <m:t>Savart</m:t>
                          </m:r>
                          <m:r>
                            <m:rPr>
                              <m:nor/>
                            </m:rPr>
                            <a:rPr lang="en-US" altLang="zh-CN" sz="240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400"/>
                            <m:t>Law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>
              <p:sp>
                <p:nvSpPr>
                  <p:cNvPr id="39" name="矩形 11">
                    <a:extLst>
                      <a:ext uri="{FF2B5EF4-FFF2-40B4-BE49-F238E27FC236}">
                        <a16:creationId xmlns:a16="http://schemas.microsoft.com/office/drawing/2014/main" id="{DE0A0A4D-B5F6-BE22-0AC4-CD395C4E88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031" y="1450294"/>
                    <a:ext cx="4435923" cy="82007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2540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287609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9046B40A-A092-51AA-7C0F-480209763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93;g2ab840fe4195c7bf_0">
            <a:extLst>
              <a:ext uri="{FF2B5EF4-FFF2-40B4-BE49-F238E27FC236}">
                <a16:creationId xmlns:a16="http://schemas.microsoft.com/office/drawing/2014/main" id="{19629DD5-00EA-E488-3DC7-A927C34AE6D2}"/>
              </a:ext>
            </a:extLst>
          </p:cNvPr>
          <p:cNvSpPr txBox="1">
            <a:spLocks/>
          </p:cNvSpPr>
          <p:nvPr/>
        </p:nvSpPr>
        <p:spPr>
          <a:xfrm>
            <a:off x="472440" y="500863"/>
            <a:ext cx="10515600" cy="1092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 b="0" i="0" u="none" strike="noStrike" cap="none">
                <a:solidFill>
                  <a:srgbClr val="00785D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00" dirty="0">
                <a:latin typeface="Cambria"/>
                <a:sym typeface="Cambria"/>
              </a:rPr>
              <a:t>Force/Torque Analysis</a:t>
            </a:r>
          </a:p>
        </p:txBody>
      </p:sp>
      <p:sp>
        <p:nvSpPr>
          <p:cNvPr id="2" name="流程图: 直接访问存储器 14">
            <a:extLst>
              <a:ext uri="{FF2B5EF4-FFF2-40B4-BE49-F238E27FC236}">
                <a16:creationId xmlns:a16="http://schemas.microsoft.com/office/drawing/2014/main" id="{73C9812E-EF87-6456-07AB-28F7C249FFB5}"/>
              </a:ext>
            </a:extLst>
          </p:cNvPr>
          <p:cNvSpPr/>
          <p:nvPr/>
        </p:nvSpPr>
        <p:spPr>
          <a:xfrm rot="16200000">
            <a:off x="9936733" y="1521195"/>
            <a:ext cx="1008763" cy="1804326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9">
                <a:extLst>
                  <a:ext uri="{FF2B5EF4-FFF2-40B4-BE49-F238E27FC236}">
                    <a16:creationId xmlns:a16="http://schemas.microsoft.com/office/drawing/2014/main" id="{5356E187-C8D7-19F2-9164-D4413EFE7E1F}"/>
                  </a:ext>
                </a:extLst>
              </p:cNvPr>
              <p:cNvSpPr txBox="1"/>
              <p:nvPr/>
            </p:nvSpPr>
            <p:spPr>
              <a:xfrm>
                <a:off x="1759000" y="1928549"/>
                <a:ext cx="3568092" cy="16046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𝑑𝐹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>
          <p:sp>
            <p:nvSpPr>
              <p:cNvPr id="3" name="TextBox 9">
                <a:extLst>
                  <a:ext uri="{FF2B5EF4-FFF2-40B4-BE49-F238E27FC236}">
                    <a16:creationId xmlns:a16="http://schemas.microsoft.com/office/drawing/2014/main" id="{5356E187-C8D7-19F2-9164-D4413EFE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000" y="1928549"/>
                <a:ext cx="3568092" cy="1604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流程图: 直接访问存储器 14">
            <a:extLst>
              <a:ext uri="{FF2B5EF4-FFF2-40B4-BE49-F238E27FC236}">
                <a16:creationId xmlns:a16="http://schemas.microsoft.com/office/drawing/2014/main" id="{377DFD0D-C44F-C91B-FE05-6E08F05A08D6}"/>
              </a:ext>
            </a:extLst>
          </p:cNvPr>
          <p:cNvSpPr/>
          <p:nvPr/>
        </p:nvSpPr>
        <p:spPr>
          <a:xfrm rot="16200000">
            <a:off x="8434880" y="3840892"/>
            <a:ext cx="1008763" cy="1804326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Group 14">
            <a:extLst>
              <a:ext uri="{FF2B5EF4-FFF2-40B4-BE49-F238E27FC236}">
                <a16:creationId xmlns:a16="http://schemas.microsoft.com/office/drawing/2014/main" id="{ED52F122-86F3-A661-E7C1-C118418D3EAE}"/>
              </a:ext>
            </a:extLst>
          </p:cNvPr>
          <p:cNvGrpSpPr/>
          <p:nvPr/>
        </p:nvGrpSpPr>
        <p:grpSpPr>
          <a:xfrm>
            <a:off x="6779826" y="1714770"/>
            <a:ext cx="4522839" cy="4324947"/>
            <a:chOff x="339213" y="1425677"/>
            <a:chExt cx="4522839" cy="4324947"/>
          </a:xfrm>
        </p:grpSpPr>
        <p:cxnSp>
          <p:nvCxnSpPr>
            <p:cNvPr id="8" name="Straight Arrow Connector 23">
              <a:extLst>
                <a:ext uri="{FF2B5EF4-FFF2-40B4-BE49-F238E27FC236}">
                  <a16:creationId xmlns:a16="http://schemas.microsoft.com/office/drawing/2014/main" id="{B38B3615-1EF9-213D-4B54-84DC4B876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306" y="3980269"/>
              <a:ext cx="2890684" cy="1633351"/>
            </a:xfrm>
            <a:prstGeom prst="straightConnector1">
              <a:avLst/>
            </a:prstGeom>
            <a:ln w="19050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Straight Arrow Connector 24">
              <a:extLst>
                <a:ext uri="{FF2B5EF4-FFF2-40B4-BE49-F238E27FC236}">
                  <a16:creationId xmlns:a16="http://schemas.microsoft.com/office/drawing/2014/main" id="{5263D53B-1F08-3CAF-025A-06327505F6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8648" y="1425677"/>
              <a:ext cx="0" cy="4324947"/>
            </a:xfrm>
            <a:prstGeom prst="straightConnector1">
              <a:avLst/>
            </a:prstGeom>
            <a:ln w="19050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Arrow Connector 25">
              <a:extLst>
                <a:ext uri="{FF2B5EF4-FFF2-40B4-BE49-F238E27FC236}">
                  <a16:creationId xmlns:a16="http://schemas.microsoft.com/office/drawing/2014/main" id="{856BC799-ECED-1EC5-5EDC-43C439D9C354}"/>
                </a:ext>
              </a:extLst>
            </p:cNvPr>
            <p:cNvCxnSpPr>
              <a:cxnSpLocks/>
            </p:cNvCxnSpPr>
            <p:nvPr/>
          </p:nvCxnSpPr>
          <p:spPr>
            <a:xfrm>
              <a:off x="339213" y="4796945"/>
              <a:ext cx="4522839" cy="0"/>
            </a:xfrm>
            <a:prstGeom prst="straightConnector1">
              <a:avLst/>
            </a:prstGeom>
            <a:ln w="19050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5">
            <a:extLst>
              <a:ext uri="{FF2B5EF4-FFF2-40B4-BE49-F238E27FC236}">
                <a16:creationId xmlns:a16="http://schemas.microsoft.com/office/drawing/2014/main" id="{3224FBDC-D2C7-2AA1-C37F-C24C53E832C4}"/>
              </a:ext>
            </a:extLst>
          </p:cNvPr>
          <p:cNvCxnSpPr/>
          <p:nvPr/>
        </p:nvCxnSpPr>
        <p:spPr>
          <a:xfrm flipV="1">
            <a:off x="8939261" y="2055981"/>
            <a:ext cx="1501852" cy="30300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6">
            <a:extLst>
              <a:ext uri="{FF2B5EF4-FFF2-40B4-BE49-F238E27FC236}">
                <a16:creationId xmlns:a16="http://schemas.microsoft.com/office/drawing/2014/main" id="{C33F2237-4662-4E8D-09BC-7E35CFBD027E}"/>
              </a:ext>
            </a:extLst>
          </p:cNvPr>
          <p:cNvCxnSpPr>
            <a:cxnSpLocks/>
          </p:cNvCxnSpPr>
          <p:nvPr/>
        </p:nvCxnSpPr>
        <p:spPr>
          <a:xfrm flipH="1" flipV="1">
            <a:off x="10064875" y="1935318"/>
            <a:ext cx="372341" cy="1311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8">
                <a:extLst>
                  <a:ext uri="{FF2B5EF4-FFF2-40B4-BE49-F238E27FC236}">
                    <a16:creationId xmlns:a16="http://schemas.microsoft.com/office/drawing/2014/main" id="{663B22B9-2D6E-A6E0-0CD2-B36A263B33E7}"/>
                  </a:ext>
                </a:extLst>
              </p:cNvPr>
              <p:cNvSpPr txBox="1"/>
              <p:nvPr/>
            </p:nvSpPr>
            <p:spPr>
              <a:xfrm>
                <a:off x="9758742" y="3452688"/>
                <a:ext cx="1653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TextBox 18">
                <a:extLst>
                  <a:ext uri="{FF2B5EF4-FFF2-40B4-BE49-F238E27FC236}">
                    <a16:creationId xmlns:a16="http://schemas.microsoft.com/office/drawing/2014/main" id="{663B22B9-2D6E-A6E0-0CD2-B36A263B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8742" y="3452688"/>
                <a:ext cx="165365" cy="276999"/>
              </a:xfrm>
              <a:prstGeom prst="rect">
                <a:avLst/>
              </a:prstGeom>
              <a:blipFill>
                <a:blip r:embed="rId4"/>
                <a:stretch>
                  <a:fillRect l="-7407" t="-10870" r="-62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9">
                <a:extLst>
                  <a:ext uri="{FF2B5EF4-FFF2-40B4-BE49-F238E27FC236}">
                    <a16:creationId xmlns:a16="http://schemas.microsoft.com/office/drawing/2014/main" id="{74938BB1-DBAB-F5A6-5788-11F78BF5B639}"/>
                  </a:ext>
                </a:extLst>
              </p:cNvPr>
              <p:cNvSpPr txBox="1"/>
              <p:nvPr/>
            </p:nvSpPr>
            <p:spPr>
              <a:xfrm>
                <a:off x="10008556" y="1597586"/>
                <a:ext cx="263790" cy="317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TextBox 19">
                <a:extLst>
                  <a:ext uri="{FF2B5EF4-FFF2-40B4-BE49-F238E27FC236}">
                    <a16:creationId xmlns:a16="http://schemas.microsoft.com/office/drawing/2014/main" id="{74938BB1-DBAB-F5A6-5788-11F78BF5B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556" y="1597586"/>
                <a:ext cx="263790" cy="317972"/>
              </a:xfrm>
              <a:prstGeom prst="rect">
                <a:avLst/>
              </a:prstGeom>
              <a:blipFill>
                <a:blip r:embed="rId5"/>
                <a:stretch>
                  <a:fillRect l="-6977" r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22">
                <a:extLst>
                  <a:ext uri="{FF2B5EF4-FFF2-40B4-BE49-F238E27FC236}">
                    <a16:creationId xmlns:a16="http://schemas.microsoft.com/office/drawing/2014/main" id="{FD029A59-DFFB-0617-D24D-F2571EECA196}"/>
                  </a:ext>
                </a:extLst>
              </p:cNvPr>
              <p:cNvSpPr txBox="1"/>
              <p:nvPr/>
            </p:nvSpPr>
            <p:spPr>
              <a:xfrm>
                <a:off x="11302665" y="2418122"/>
                <a:ext cx="2700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TextBox 22">
                <a:extLst>
                  <a:ext uri="{FF2B5EF4-FFF2-40B4-BE49-F238E27FC236}">
                    <a16:creationId xmlns:a16="http://schemas.microsoft.com/office/drawing/2014/main" id="{FD029A59-DFFB-0617-D24D-F2571EECA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2665" y="2418122"/>
                <a:ext cx="27002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2">
            <a:extLst>
              <a:ext uri="{FF2B5EF4-FFF2-40B4-BE49-F238E27FC236}">
                <a16:creationId xmlns:a16="http://schemas.microsoft.com/office/drawing/2014/main" id="{2EDD1CCD-DD1A-1B96-1F08-60A765CAE9C0}"/>
              </a:ext>
            </a:extLst>
          </p:cNvPr>
          <p:cNvCxnSpPr>
            <a:cxnSpLocks/>
          </p:cNvCxnSpPr>
          <p:nvPr/>
        </p:nvCxnSpPr>
        <p:spPr>
          <a:xfrm flipV="1">
            <a:off x="11343662" y="2447674"/>
            <a:ext cx="7795" cy="34298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30">
            <a:extLst>
              <a:ext uri="{FF2B5EF4-FFF2-40B4-BE49-F238E27FC236}">
                <a16:creationId xmlns:a16="http://schemas.microsoft.com/office/drawing/2014/main" id="{3ACF107B-3F75-5D5A-42E1-87FAEE3C330D}"/>
              </a:ext>
            </a:extLst>
          </p:cNvPr>
          <p:cNvCxnSpPr>
            <a:cxnSpLocks/>
          </p:cNvCxnSpPr>
          <p:nvPr/>
        </p:nvCxnSpPr>
        <p:spPr>
          <a:xfrm flipH="1">
            <a:off x="9835468" y="1912140"/>
            <a:ext cx="535797" cy="50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F6AE59E-4CA5-4639-9FBF-7151CF1DEA5C}"/>
              </a:ext>
            </a:extLst>
          </p:cNvPr>
          <p:cNvGrpSpPr/>
          <p:nvPr/>
        </p:nvGrpSpPr>
        <p:grpSpPr>
          <a:xfrm>
            <a:off x="543140" y="1431986"/>
            <a:ext cx="6234144" cy="2252672"/>
            <a:chOff x="789338" y="1459222"/>
            <a:chExt cx="5159517" cy="489181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C1F7F3E-BD75-8C9E-B86A-62122A5F7A99}"/>
                </a:ext>
              </a:extLst>
            </p:cNvPr>
            <p:cNvSpPr/>
            <p:nvPr/>
          </p:nvSpPr>
          <p:spPr>
            <a:xfrm>
              <a:off x="789338" y="1860331"/>
              <a:ext cx="5159517" cy="449070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11">
                  <a:extLst>
                    <a:ext uri="{FF2B5EF4-FFF2-40B4-BE49-F238E27FC236}">
                      <a16:creationId xmlns:a16="http://schemas.microsoft.com/office/drawing/2014/main" id="{3DE56CB5-2789-210B-701E-2713CAECA1BA}"/>
                    </a:ext>
                  </a:extLst>
                </p:cNvPr>
                <p:cNvSpPr/>
                <p:nvPr/>
              </p:nvSpPr>
              <p:spPr>
                <a:xfrm>
                  <a:off x="1151447" y="1459222"/>
                  <a:ext cx="4435923" cy="795771"/>
                </a:xfrm>
                <a:prstGeom prst="rect">
                  <a:avLst/>
                </a:prstGeom>
                <a:solidFill>
                  <a:schemeClr val="accent2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 b="0" i="0" smtClean="0"/>
                          <m:t>Lorentz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s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Force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1" name="矩形 11">
                  <a:extLst>
                    <a:ext uri="{FF2B5EF4-FFF2-40B4-BE49-F238E27FC236}">
                      <a16:creationId xmlns:a16="http://schemas.microsoft.com/office/drawing/2014/main" id="{3DE56CB5-2789-210B-701E-2713CAECA1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1447" y="1459222"/>
                  <a:ext cx="4435923" cy="795771"/>
                </a:xfrm>
                <a:prstGeom prst="rect">
                  <a:avLst/>
                </a:prstGeom>
                <a:blipFill>
                  <a:blip r:embed="rId7"/>
                  <a:stretch>
                    <a:fillRect b="-9231"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9">
                <a:extLst>
                  <a:ext uri="{FF2B5EF4-FFF2-40B4-BE49-F238E27FC236}">
                    <a16:creationId xmlns:a16="http://schemas.microsoft.com/office/drawing/2014/main" id="{C2CB4DB0-395F-D626-629D-090DDF777A3E}"/>
                  </a:ext>
                </a:extLst>
              </p:cNvPr>
              <p:cNvSpPr txBox="1"/>
              <p:nvPr/>
            </p:nvSpPr>
            <p:spPr>
              <a:xfrm>
                <a:off x="821838" y="4280138"/>
                <a:ext cx="5676747" cy="16046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𝑟𝑒𝑙</m:t>
                              </m:r>
                            </m:sub>
                          </m:sSub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𝑑𝐹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⃑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𝑟𝑒𝑙</m:t>
                              </m:r>
                            </m:sub>
                          </m:sSub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×(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zh-CN" altLang="en-US" sz="24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>
          <p:sp>
            <p:nvSpPr>
              <p:cNvPr id="24" name="TextBox 9">
                <a:extLst>
                  <a:ext uri="{FF2B5EF4-FFF2-40B4-BE49-F238E27FC236}">
                    <a16:creationId xmlns:a16="http://schemas.microsoft.com/office/drawing/2014/main" id="{C2CB4DB0-395F-D626-629D-090DDF777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38" y="4280138"/>
                <a:ext cx="5676747" cy="16046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EE54E3EC-59AF-BACB-566A-A84701EBDC8B}"/>
              </a:ext>
            </a:extLst>
          </p:cNvPr>
          <p:cNvGrpSpPr/>
          <p:nvPr/>
        </p:nvGrpSpPr>
        <p:grpSpPr>
          <a:xfrm>
            <a:off x="543140" y="3814770"/>
            <a:ext cx="6234144" cy="2220216"/>
            <a:chOff x="789338" y="1459222"/>
            <a:chExt cx="5159517" cy="4891815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B469337-2247-0532-0590-0BD17F0E259E}"/>
                </a:ext>
              </a:extLst>
            </p:cNvPr>
            <p:cNvSpPr/>
            <p:nvPr/>
          </p:nvSpPr>
          <p:spPr>
            <a:xfrm>
              <a:off x="789338" y="1860331"/>
              <a:ext cx="5159517" cy="449070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11">
              <a:extLst>
                <a:ext uri="{FF2B5EF4-FFF2-40B4-BE49-F238E27FC236}">
                  <a16:creationId xmlns:a16="http://schemas.microsoft.com/office/drawing/2014/main" id="{305E40C0-9942-3A90-9755-804C32442B50}"/>
                </a:ext>
              </a:extLst>
            </p:cNvPr>
            <p:cNvSpPr/>
            <p:nvPr/>
          </p:nvSpPr>
          <p:spPr>
            <a:xfrm>
              <a:off x="1151447" y="1459222"/>
              <a:ext cx="4435923" cy="795771"/>
            </a:xfrm>
            <a:prstGeom prst="rect">
              <a:avLst/>
            </a:prstGeom>
            <a:solidFill>
              <a:schemeClr val="accent2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Torque Calculation</a:t>
              </a:r>
              <a:endParaRPr lang="zh-CN" altLang="en-US" sz="2400" dirty="0"/>
            </a:p>
          </p:txBody>
        </p:sp>
      </p:grpSp>
      <p:cxnSp>
        <p:nvCxnSpPr>
          <p:cNvPr id="34" name="Straight Arrow Connector 15">
            <a:extLst>
              <a:ext uri="{FF2B5EF4-FFF2-40B4-BE49-F238E27FC236}">
                <a16:creationId xmlns:a16="http://schemas.microsoft.com/office/drawing/2014/main" id="{A3C22F01-1550-47DA-C492-F86D95B33EF0}"/>
              </a:ext>
            </a:extLst>
          </p:cNvPr>
          <p:cNvCxnSpPr>
            <a:cxnSpLocks/>
          </p:cNvCxnSpPr>
          <p:nvPr/>
        </p:nvCxnSpPr>
        <p:spPr>
          <a:xfrm flipV="1">
            <a:off x="8938738" y="1932743"/>
            <a:ext cx="1199657" cy="3153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18">
                <a:extLst>
                  <a:ext uri="{FF2B5EF4-FFF2-40B4-BE49-F238E27FC236}">
                    <a16:creationId xmlns:a16="http://schemas.microsoft.com/office/drawing/2014/main" id="{B9757D32-0615-DEE5-FC42-9FDDD2889AB5}"/>
                  </a:ext>
                </a:extLst>
              </p:cNvPr>
              <p:cNvSpPr txBox="1"/>
              <p:nvPr/>
            </p:nvSpPr>
            <p:spPr>
              <a:xfrm>
                <a:off x="9347169" y="3232391"/>
                <a:ext cx="195631" cy="232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5" name="TextBox 18">
                <a:extLst>
                  <a:ext uri="{FF2B5EF4-FFF2-40B4-BE49-F238E27FC236}">
                    <a16:creationId xmlns:a16="http://schemas.microsoft.com/office/drawing/2014/main" id="{B9757D32-0615-DEE5-FC42-9FDDD2889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169" y="3232391"/>
                <a:ext cx="195631" cy="232051"/>
              </a:xfrm>
              <a:prstGeom prst="rect">
                <a:avLst/>
              </a:prstGeom>
              <a:blipFill>
                <a:blip r:embed="rId9"/>
                <a:stretch>
                  <a:fillRect l="-9375" r="-6250"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18">
                <a:extLst>
                  <a:ext uri="{FF2B5EF4-FFF2-40B4-BE49-F238E27FC236}">
                    <a16:creationId xmlns:a16="http://schemas.microsoft.com/office/drawing/2014/main" id="{B4F62A9C-B163-AA31-6D0C-CCF0A978606E}"/>
                  </a:ext>
                </a:extLst>
              </p:cNvPr>
              <p:cNvSpPr txBox="1"/>
              <p:nvPr/>
            </p:nvSpPr>
            <p:spPr>
              <a:xfrm>
                <a:off x="10421152" y="1862415"/>
                <a:ext cx="31277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𝑟𝑒𝑙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6" name="TextBox 18">
                <a:extLst>
                  <a:ext uri="{FF2B5EF4-FFF2-40B4-BE49-F238E27FC236}">
                    <a16:creationId xmlns:a16="http://schemas.microsoft.com/office/drawing/2014/main" id="{B4F62A9C-B163-AA31-6D0C-CCF0A9786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1152" y="1862415"/>
                <a:ext cx="312778" cy="215444"/>
              </a:xfrm>
              <a:prstGeom prst="rect">
                <a:avLst/>
              </a:prstGeom>
              <a:blipFill>
                <a:blip r:embed="rId10"/>
                <a:stretch>
                  <a:fillRect l="-7843" b="-1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576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35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7E94DA24-A02A-516B-8931-EBF6DB70C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013F24A-C695-B048-79A0-C5AAED6F2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98087">
            <a:off x="6780095" y="2830107"/>
            <a:ext cx="2832929" cy="3022242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7E04E3B-A999-43A5-C6F1-78B63D42E11F}"/>
              </a:ext>
            </a:extLst>
          </p:cNvPr>
          <p:cNvCxnSpPr>
            <a:cxnSpLocks/>
          </p:cNvCxnSpPr>
          <p:nvPr/>
        </p:nvCxnSpPr>
        <p:spPr>
          <a:xfrm flipV="1">
            <a:off x="8248564" y="3070275"/>
            <a:ext cx="305937" cy="13199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ACED2E8-129C-6C79-A6C7-70A70FF77F38}"/>
                  </a:ext>
                </a:extLst>
              </p:cNvPr>
              <p:cNvSpPr txBox="1"/>
              <p:nvPr/>
            </p:nvSpPr>
            <p:spPr>
              <a:xfrm rot="698087">
                <a:off x="8602363" y="3051533"/>
                <a:ext cx="5951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𝒓𝒐𝒕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ACED2E8-129C-6C79-A6C7-70A70FF77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98087">
                <a:off x="8602363" y="3051533"/>
                <a:ext cx="595146" cy="400110"/>
              </a:xfrm>
              <a:prstGeom prst="rect">
                <a:avLst/>
              </a:prstGeom>
              <a:blipFill>
                <a:blip r:embed="rId4"/>
                <a:stretch>
                  <a:fillRect r="-20909" b="-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293;g2ab840fe4195c7bf_0">
            <a:extLst>
              <a:ext uri="{FF2B5EF4-FFF2-40B4-BE49-F238E27FC236}">
                <a16:creationId xmlns:a16="http://schemas.microsoft.com/office/drawing/2014/main" id="{8965218F-5D66-29E0-D14B-CCB04095D2DA}"/>
              </a:ext>
            </a:extLst>
          </p:cNvPr>
          <p:cNvSpPr txBox="1">
            <a:spLocks/>
          </p:cNvSpPr>
          <p:nvPr/>
        </p:nvSpPr>
        <p:spPr>
          <a:xfrm>
            <a:off x="472440" y="500863"/>
            <a:ext cx="11180968" cy="1092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 b="0" i="0" u="none" strike="noStrike" cap="none">
                <a:solidFill>
                  <a:srgbClr val="00785D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700" dirty="0">
                <a:latin typeface="Cambria"/>
                <a:sym typeface="Cambria"/>
              </a:rPr>
              <a:t>Rotational (both magnetic dipole and current cylinder)</a:t>
            </a:r>
            <a:endParaRPr lang="en-US" sz="3700" dirty="0">
              <a:latin typeface="Cambria"/>
              <a:sym typeface="Cambri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9">
                <a:extLst>
                  <a:ext uri="{FF2B5EF4-FFF2-40B4-BE49-F238E27FC236}">
                    <a16:creationId xmlns:a16="http://schemas.microsoft.com/office/drawing/2014/main" id="{BA40EA2B-1EBD-6F0D-BBB2-3B1A69185C06}"/>
                  </a:ext>
                </a:extLst>
              </p:cNvPr>
              <p:cNvSpPr txBox="1"/>
              <p:nvPr/>
            </p:nvSpPr>
            <p:spPr>
              <a:xfrm>
                <a:off x="2382250" y="2027428"/>
                <a:ext cx="7464736" cy="418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𝑟𝑜𝑡</m:t>
                              </m:r>
                            </m:sub>
                          </m:sSub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+(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>
          <p:sp>
            <p:nvSpPr>
              <p:cNvPr id="34" name="TextBox 9">
                <a:extLst>
                  <a:ext uri="{FF2B5EF4-FFF2-40B4-BE49-F238E27FC236}">
                    <a16:creationId xmlns:a16="http://schemas.microsoft.com/office/drawing/2014/main" id="{BA40EA2B-1EBD-6F0D-BBB2-3B1A69185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250" y="2027428"/>
                <a:ext cx="7464736" cy="4186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55DC7C84-F006-6A5C-D9DC-CA3416807FF8}"/>
              </a:ext>
            </a:extLst>
          </p:cNvPr>
          <p:cNvGrpSpPr/>
          <p:nvPr/>
        </p:nvGrpSpPr>
        <p:grpSpPr>
          <a:xfrm>
            <a:off x="2130297" y="1448238"/>
            <a:ext cx="7968644" cy="1268625"/>
            <a:chOff x="789338" y="1309279"/>
            <a:chExt cx="5159517" cy="5041758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D8B0FF9-970B-AD94-58EE-591F413163A0}"/>
                </a:ext>
              </a:extLst>
            </p:cNvPr>
            <p:cNvSpPr/>
            <p:nvPr/>
          </p:nvSpPr>
          <p:spPr>
            <a:xfrm>
              <a:off x="789338" y="1860331"/>
              <a:ext cx="5159517" cy="449070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矩形 11">
                  <a:extLst>
                    <a:ext uri="{FF2B5EF4-FFF2-40B4-BE49-F238E27FC236}">
                      <a16:creationId xmlns:a16="http://schemas.microsoft.com/office/drawing/2014/main" id="{03111A6C-AC06-5226-8F8E-170728707B80}"/>
                    </a:ext>
                  </a:extLst>
                </p:cNvPr>
                <p:cNvSpPr/>
                <p:nvPr/>
              </p:nvSpPr>
              <p:spPr>
                <a:xfrm>
                  <a:off x="1151135" y="1309279"/>
                  <a:ext cx="4435923" cy="1447627"/>
                </a:xfrm>
                <a:prstGeom prst="rect">
                  <a:avLst/>
                </a:prstGeom>
                <a:solidFill>
                  <a:schemeClr val="accent2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/>
                          <m:t>Rodrigues</m:t>
                        </m:r>
                        <m:r>
                          <m:rPr>
                            <m:nor/>
                          </m:rPr>
                          <a:rPr lang="en-US" altLang="zh-CN" sz="2400"/>
                          <m:t>′ </m:t>
                        </m:r>
                        <m:r>
                          <m:rPr>
                            <m:nor/>
                          </m:rPr>
                          <a:rPr lang="en-US" altLang="zh-CN" sz="2400"/>
                          <m:t>rotation</m:t>
                        </m:r>
                        <m:r>
                          <m:rPr>
                            <m:nor/>
                          </m:rPr>
                          <a:rPr lang="en-US" altLang="zh-CN" sz="240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/>
                          <m:t>formula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37" name="矩形 11">
                  <a:extLst>
                    <a:ext uri="{FF2B5EF4-FFF2-40B4-BE49-F238E27FC236}">
                      <a16:creationId xmlns:a16="http://schemas.microsoft.com/office/drawing/2014/main" id="{03111A6C-AC06-5226-8F8E-170728707B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1135" y="1309279"/>
                  <a:ext cx="4435923" cy="1447627"/>
                </a:xfrm>
                <a:prstGeom prst="rect">
                  <a:avLst/>
                </a:prstGeom>
                <a:blipFill>
                  <a:blip r:embed="rId6"/>
                  <a:stretch>
                    <a:fillRect b="-33333"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流程图: 直接访问存储器 14">
            <a:extLst>
              <a:ext uri="{FF2B5EF4-FFF2-40B4-BE49-F238E27FC236}">
                <a16:creationId xmlns:a16="http://schemas.microsoft.com/office/drawing/2014/main" id="{9ED8BEB6-9994-AA62-319C-150C20540D05}"/>
              </a:ext>
            </a:extLst>
          </p:cNvPr>
          <p:cNvSpPr/>
          <p:nvPr/>
        </p:nvSpPr>
        <p:spPr>
          <a:xfrm rot="17270470">
            <a:off x="4309515" y="3465562"/>
            <a:ext cx="1008763" cy="1804326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1F2365-7A70-1F15-AC39-7C65037E9215}"/>
              </a:ext>
            </a:extLst>
          </p:cNvPr>
          <p:cNvCxnSpPr>
            <a:cxnSpLocks/>
          </p:cNvCxnSpPr>
          <p:nvPr/>
        </p:nvCxnSpPr>
        <p:spPr>
          <a:xfrm flipV="1">
            <a:off x="1872286" y="3840058"/>
            <a:ext cx="2941610" cy="1268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880C4C71-81C0-E6D4-645D-8795AD527B9C}"/>
                  </a:ext>
                </a:extLst>
              </p:cNvPr>
              <p:cNvSpPr txBox="1"/>
              <p:nvPr/>
            </p:nvSpPr>
            <p:spPr>
              <a:xfrm>
                <a:off x="3534065" y="4584145"/>
                <a:ext cx="1980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880C4C71-81C0-E6D4-645D-8795AD527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065" y="4584145"/>
                <a:ext cx="198003" cy="307777"/>
              </a:xfrm>
              <a:prstGeom prst="rect">
                <a:avLst/>
              </a:prstGeom>
              <a:blipFill>
                <a:blip r:embed="rId7"/>
                <a:stretch>
                  <a:fillRect l="-15625" t="-16000" r="-71875"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1557D24A-C9A9-81C1-8DB4-189590DF5D18}"/>
                  </a:ext>
                </a:extLst>
              </p:cNvPr>
              <p:cNvSpPr txBox="1"/>
              <p:nvPr/>
            </p:nvSpPr>
            <p:spPr>
              <a:xfrm>
                <a:off x="4512707" y="3311426"/>
                <a:ext cx="815673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𝑟𝑜𝑡𝑎𝑡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1557D24A-C9A9-81C1-8DB4-189590DF5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707" y="3311426"/>
                <a:ext cx="815673" cy="353302"/>
              </a:xfrm>
              <a:prstGeom prst="rect">
                <a:avLst/>
              </a:prstGeom>
              <a:blipFill>
                <a:blip r:embed="rId8"/>
                <a:stretch>
                  <a:fillRect l="-6716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30">
            <a:extLst>
              <a:ext uri="{FF2B5EF4-FFF2-40B4-BE49-F238E27FC236}">
                <a16:creationId xmlns:a16="http://schemas.microsoft.com/office/drawing/2014/main" id="{3D42C934-9E2D-FDE5-4816-7FC979C95EE9}"/>
              </a:ext>
            </a:extLst>
          </p:cNvPr>
          <p:cNvCxnSpPr>
            <a:cxnSpLocks/>
          </p:cNvCxnSpPr>
          <p:nvPr/>
        </p:nvCxnSpPr>
        <p:spPr>
          <a:xfrm flipH="1" flipV="1">
            <a:off x="4198196" y="3582478"/>
            <a:ext cx="631359" cy="257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15">
            <a:extLst>
              <a:ext uri="{FF2B5EF4-FFF2-40B4-BE49-F238E27FC236}">
                <a16:creationId xmlns:a16="http://schemas.microsoft.com/office/drawing/2014/main" id="{E9976D7D-528E-004B-32E4-445C097EA74D}"/>
              </a:ext>
            </a:extLst>
          </p:cNvPr>
          <p:cNvCxnSpPr>
            <a:cxnSpLocks/>
          </p:cNvCxnSpPr>
          <p:nvPr/>
        </p:nvCxnSpPr>
        <p:spPr>
          <a:xfrm flipV="1">
            <a:off x="1896109" y="4030960"/>
            <a:ext cx="3085306" cy="1077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18">
                <a:extLst>
                  <a:ext uri="{FF2B5EF4-FFF2-40B4-BE49-F238E27FC236}">
                    <a16:creationId xmlns:a16="http://schemas.microsoft.com/office/drawing/2014/main" id="{8D9F6294-ADD5-7DC6-CE32-6F0DD41EEE4E}"/>
                  </a:ext>
                </a:extLst>
              </p:cNvPr>
              <p:cNvSpPr txBox="1"/>
              <p:nvPr/>
            </p:nvSpPr>
            <p:spPr>
              <a:xfrm>
                <a:off x="2860672" y="3928803"/>
                <a:ext cx="281359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4" name="TextBox 18">
                <a:extLst>
                  <a:ext uri="{FF2B5EF4-FFF2-40B4-BE49-F238E27FC236}">
                    <a16:creationId xmlns:a16="http://schemas.microsoft.com/office/drawing/2014/main" id="{8D9F6294-ADD5-7DC6-CE32-6F0DD41EE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672" y="3928803"/>
                <a:ext cx="281359" cy="331437"/>
              </a:xfrm>
              <a:prstGeom prst="rect">
                <a:avLst/>
              </a:prstGeom>
              <a:blipFill>
                <a:blip r:embed="rId9"/>
                <a:stretch>
                  <a:fillRect l="-8696" r="-6522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30">
            <a:extLst>
              <a:ext uri="{FF2B5EF4-FFF2-40B4-BE49-F238E27FC236}">
                <a16:creationId xmlns:a16="http://schemas.microsoft.com/office/drawing/2014/main" id="{7BDFC47C-8EC3-1293-E77E-CE61F1BB23C0}"/>
              </a:ext>
            </a:extLst>
          </p:cNvPr>
          <p:cNvCxnSpPr>
            <a:cxnSpLocks/>
          </p:cNvCxnSpPr>
          <p:nvPr/>
        </p:nvCxnSpPr>
        <p:spPr>
          <a:xfrm flipH="1" flipV="1">
            <a:off x="4788009" y="3824486"/>
            <a:ext cx="193406" cy="190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097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18" grpId="0"/>
      <p:bldP spid="19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FD9A5DE7-CE88-70F3-59CE-C1DC75E99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流程图: 直接访问存储器 14">
            <a:extLst>
              <a:ext uri="{FF2B5EF4-FFF2-40B4-BE49-F238E27FC236}">
                <a16:creationId xmlns:a16="http://schemas.microsoft.com/office/drawing/2014/main" id="{11CA9EE6-5454-EAD8-B36B-A276C5556D19}"/>
              </a:ext>
            </a:extLst>
          </p:cNvPr>
          <p:cNvSpPr/>
          <p:nvPr/>
        </p:nvSpPr>
        <p:spPr>
          <a:xfrm rot="16200000">
            <a:off x="9436352" y="2703422"/>
            <a:ext cx="1008763" cy="1804326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Straight Arrow Connector 27">
            <a:extLst>
              <a:ext uri="{FF2B5EF4-FFF2-40B4-BE49-F238E27FC236}">
                <a16:creationId xmlns:a16="http://schemas.microsoft.com/office/drawing/2014/main" id="{2B062E6F-AA2D-E0A3-6A6A-4A74774214B5}"/>
              </a:ext>
            </a:extLst>
          </p:cNvPr>
          <p:cNvCxnSpPr/>
          <p:nvPr/>
        </p:nvCxnSpPr>
        <p:spPr>
          <a:xfrm>
            <a:off x="9626168" y="3561627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8">
            <a:extLst>
              <a:ext uri="{FF2B5EF4-FFF2-40B4-BE49-F238E27FC236}">
                <a16:creationId xmlns:a16="http://schemas.microsoft.com/office/drawing/2014/main" id="{047B0112-455B-CDE2-A75D-E2F927C5CDC0}"/>
              </a:ext>
            </a:extLst>
          </p:cNvPr>
          <p:cNvCxnSpPr/>
          <p:nvPr/>
        </p:nvCxnSpPr>
        <p:spPr>
          <a:xfrm>
            <a:off x="9626168" y="3694652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9">
            <a:extLst>
              <a:ext uri="{FF2B5EF4-FFF2-40B4-BE49-F238E27FC236}">
                <a16:creationId xmlns:a16="http://schemas.microsoft.com/office/drawing/2014/main" id="{F1A5BA6B-7C55-4FC0-F3B7-7B05E2E9CB70}"/>
              </a:ext>
            </a:extLst>
          </p:cNvPr>
          <p:cNvCxnSpPr/>
          <p:nvPr/>
        </p:nvCxnSpPr>
        <p:spPr>
          <a:xfrm>
            <a:off x="9626168" y="3819761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5D627343-88B3-E3ED-241B-749EAA9C5523}"/>
              </a:ext>
            </a:extLst>
          </p:cNvPr>
          <p:cNvCxnSpPr/>
          <p:nvPr/>
        </p:nvCxnSpPr>
        <p:spPr>
          <a:xfrm>
            <a:off x="9626168" y="3947801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" name="组合 13">
            <a:extLst>
              <a:ext uri="{FF2B5EF4-FFF2-40B4-BE49-F238E27FC236}">
                <a16:creationId xmlns:a16="http://schemas.microsoft.com/office/drawing/2014/main" id="{369BC341-CE01-2F00-9093-83DD5D18E700}"/>
              </a:ext>
            </a:extLst>
          </p:cNvPr>
          <p:cNvGrpSpPr/>
          <p:nvPr/>
        </p:nvGrpSpPr>
        <p:grpSpPr>
          <a:xfrm>
            <a:off x="838200" y="1396364"/>
            <a:ext cx="10297885" cy="1410093"/>
            <a:chOff x="838200" y="2172749"/>
            <a:chExt cx="10297885" cy="1746108"/>
          </a:xfrm>
        </p:grpSpPr>
        <p:sp>
          <p:nvSpPr>
            <p:cNvPr id="4" name="矩形 14">
              <a:extLst>
                <a:ext uri="{FF2B5EF4-FFF2-40B4-BE49-F238E27FC236}">
                  <a16:creationId xmlns:a16="http://schemas.microsoft.com/office/drawing/2014/main" id="{28E724E8-034E-B95B-BA34-1DB349266979}"/>
                </a:ext>
              </a:extLst>
            </p:cNvPr>
            <p:cNvSpPr/>
            <p:nvPr/>
          </p:nvSpPr>
          <p:spPr>
            <a:xfrm>
              <a:off x="838200" y="2172749"/>
              <a:ext cx="10297885" cy="17461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" name="椭圆 15">
              <a:extLst>
                <a:ext uri="{FF2B5EF4-FFF2-40B4-BE49-F238E27FC236}">
                  <a16:creationId xmlns:a16="http://schemas.microsoft.com/office/drawing/2014/main" id="{FB9CEB8E-0C72-BEA0-0212-BFAD9ECAA016}"/>
                </a:ext>
              </a:extLst>
            </p:cNvPr>
            <p:cNvSpPr/>
            <p:nvPr/>
          </p:nvSpPr>
          <p:spPr>
            <a:xfrm>
              <a:off x="1055915" y="2414694"/>
              <a:ext cx="1071934" cy="12627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A</a:t>
              </a:r>
              <a:endParaRPr kumimoji="1" lang="zh-CN" altLang="en-US" sz="48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6" name="组合 17">
            <a:extLst>
              <a:ext uri="{FF2B5EF4-FFF2-40B4-BE49-F238E27FC236}">
                <a16:creationId xmlns:a16="http://schemas.microsoft.com/office/drawing/2014/main" id="{833B4B95-BF51-0CEC-EB4E-74EDDAAAB0E5}"/>
              </a:ext>
            </a:extLst>
          </p:cNvPr>
          <p:cNvGrpSpPr/>
          <p:nvPr/>
        </p:nvGrpSpPr>
        <p:grpSpPr>
          <a:xfrm>
            <a:off x="838200" y="2967121"/>
            <a:ext cx="10297885" cy="1369083"/>
            <a:chOff x="838200" y="2172749"/>
            <a:chExt cx="10297885" cy="1746108"/>
          </a:xfrm>
        </p:grpSpPr>
        <p:sp>
          <p:nvSpPr>
            <p:cNvPr id="7" name="矩形 26">
              <a:extLst>
                <a:ext uri="{FF2B5EF4-FFF2-40B4-BE49-F238E27FC236}">
                  <a16:creationId xmlns:a16="http://schemas.microsoft.com/office/drawing/2014/main" id="{8061E8B1-192F-3410-FE59-1E82F68B5553}"/>
                </a:ext>
              </a:extLst>
            </p:cNvPr>
            <p:cNvSpPr/>
            <p:nvPr/>
          </p:nvSpPr>
          <p:spPr>
            <a:xfrm>
              <a:off x="838200" y="2172749"/>
              <a:ext cx="10297885" cy="17461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dirty="0">
                  <a:solidFill>
                    <a:schemeClr val="tx1"/>
                  </a:solidFill>
                  <a:latin typeface="Cambria" panose="02040503050406030204" pitchFamily="18" charset="0"/>
                </a:rPr>
                <a:t>Current Cylinder</a:t>
              </a:r>
            </a:p>
          </p:txBody>
        </p:sp>
        <p:sp>
          <p:nvSpPr>
            <p:cNvPr id="8" name="椭圆 27">
              <a:extLst>
                <a:ext uri="{FF2B5EF4-FFF2-40B4-BE49-F238E27FC236}">
                  <a16:creationId xmlns:a16="http://schemas.microsoft.com/office/drawing/2014/main" id="{29CC2799-1224-FF76-2455-17A9516EF8DD}"/>
                </a:ext>
              </a:extLst>
            </p:cNvPr>
            <p:cNvSpPr/>
            <p:nvPr/>
          </p:nvSpPr>
          <p:spPr>
            <a:xfrm>
              <a:off x="1055915" y="2414693"/>
              <a:ext cx="1071934" cy="12627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B</a:t>
              </a:r>
              <a:endParaRPr kumimoji="1" lang="zh-CN" altLang="en-US" sz="48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95ADE5D5-6C69-64CE-28B0-FFB736A2ACF7}"/>
              </a:ext>
            </a:extLst>
          </p:cNvPr>
          <p:cNvSpPr txBox="1">
            <a:spLocks/>
          </p:cNvSpPr>
          <p:nvPr/>
        </p:nvSpPr>
        <p:spPr>
          <a:xfrm>
            <a:off x="3003634" y="1757346"/>
            <a:ext cx="6184729" cy="9598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4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Magnetic Dipole</a:t>
            </a:r>
          </a:p>
        </p:txBody>
      </p:sp>
      <p:sp>
        <p:nvSpPr>
          <p:cNvPr id="15" name="Google Shape;293;g2ab840fe4195c7bf_0">
            <a:extLst>
              <a:ext uri="{FF2B5EF4-FFF2-40B4-BE49-F238E27FC236}">
                <a16:creationId xmlns:a16="http://schemas.microsoft.com/office/drawing/2014/main" id="{9A9DDA86-D08A-1E2F-4B1E-6E38B0539E7B}"/>
              </a:ext>
            </a:extLst>
          </p:cNvPr>
          <p:cNvSpPr txBox="1">
            <a:spLocks/>
          </p:cNvSpPr>
          <p:nvPr/>
        </p:nvSpPr>
        <p:spPr>
          <a:xfrm>
            <a:off x="472440" y="500863"/>
            <a:ext cx="10515600" cy="1092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 b="0" i="0" u="none" strike="noStrike" cap="none">
                <a:solidFill>
                  <a:srgbClr val="00785D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00" dirty="0">
                <a:latin typeface="Cambria"/>
                <a:sym typeface="Cambria"/>
              </a:rPr>
              <a:t>Model</a:t>
            </a:r>
          </a:p>
        </p:txBody>
      </p:sp>
      <p:sp>
        <p:nvSpPr>
          <p:cNvPr id="17" name="矩形 29">
            <a:extLst>
              <a:ext uri="{FF2B5EF4-FFF2-40B4-BE49-F238E27FC236}">
                <a16:creationId xmlns:a16="http://schemas.microsoft.com/office/drawing/2014/main" id="{E9E8686A-3017-0F12-2D05-2FF040EB0B9F}"/>
              </a:ext>
            </a:extLst>
          </p:cNvPr>
          <p:cNvSpPr/>
          <p:nvPr/>
        </p:nvSpPr>
        <p:spPr>
          <a:xfrm>
            <a:off x="838200" y="4494055"/>
            <a:ext cx="10297885" cy="1422927"/>
          </a:xfrm>
          <a:prstGeom prst="rect">
            <a:avLst/>
          </a:prstGeom>
          <a:solidFill>
            <a:schemeClr val="accent2">
              <a:alpha val="216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5" name="Group 19">
            <a:extLst>
              <a:ext uri="{FF2B5EF4-FFF2-40B4-BE49-F238E27FC236}">
                <a16:creationId xmlns:a16="http://schemas.microsoft.com/office/drawing/2014/main" id="{54F7EDD6-11F0-31F7-4342-B730F64D324E}"/>
              </a:ext>
            </a:extLst>
          </p:cNvPr>
          <p:cNvGrpSpPr/>
          <p:nvPr/>
        </p:nvGrpSpPr>
        <p:grpSpPr>
          <a:xfrm>
            <a:off x="9739151" y="1590611"/>
            <a:ext cx="494472" cy="1008763"/>
            <a:chOff x="2248727" y="2085879"/>
            <a:chExt cx="494472" cy="1008763"/>
          </a:xfrm>
        </p:grpSpPr>
        <p:grpSp>
          <p:nvGrpSpPr>
            <p:cNvPr id="26" name="Group 15">
              <a:extLst>
                <a:ext uri="{FF2B5EF4-FFF2-40B4-BE49-F238E27FC236}">
                  <a16:creationId xmlns:a16="http://schemas.microsoft.com/office/drawing/2014/main" id="{18D2090E-7B86-919B-3084-475B2A56C134}"/>
                </a:ext>
              </a:extLst>
            </p:cNvPr>
            <p:cNvGrpSpPr/>
            <p:nvPr/>
          </p:nvGrpSpPr>
          <p:grpSpPr>
            <a:xfrm>
              <a:off x="2248727" y="2085879"/>
              <a:ext cx="491987" cy="491987"/>
              <a:chOff x="2253697" y="2083211"/>
              <a:chExt cx="491987" cy="491987"/>
            </a:xfrm>
          </p:grpSpPr>
          <p:sp>
            <p:nvSpPr>
              <p:cNvPr id="30" name="Oval 13">
                <a:extLst>
                  <a:ext uri="{FF2B5EF4-FFF2-40B4-BE49-F238E27FC236}">
                    <a16:creationId xmlns:a16="http://schemas.microsoft.com/office/drawing/2014/main" id="{5DD40938-4F43-9781-EAB8-9053DD6E097C}"/>
                  </a:ext>
                </a:extLst>
              </p:cNvPr>
              <p:cNvSpPr/>
              <p:nvPr/>
            </p:nvSpPr>
            <p:spPr>
              <a:xfrm>
                <a:off x="2253697" y="2083211"/>
                <a:ext cx="491987" cy="491987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TextBox 14">
                <a:extLst>
                  <a:ext uri="{FF2B5EF4-FFF2-40B4-BE49-F238E27FC236}">
                    <a16:creationId xmlns:a16="http://schemas.microsoft.com/office/drawing/2014/main" id="{CF8B71B6-A19E-18FA-37D2-C3A8BA15969F}"/>
                  </a:ext>
                </a:extLst>
              </p:cNvPr>
              <p:cNvSpPr txBox="1"/>
              <p:nvPr/>
            </p:nvSpPr>
            <p:spPr>
              <a:xfrm>
                <a:off x="2333211" y="2140360"/>
                <a:ext cx="327991" cy="377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N</a:t>
                </a:r>
                <a:endParaRPr lang="zh-CN" altLang="en-US" dirty="0"/>
              </a:p>
            </p:txBody>
          </p:sp>
        </p:grpSp>
        <p:grpSp>
          <p:nvGrpSpPr>
            <p:cNvPr id="27" name="Group 16">
              <a:extLst>
                <a:ext uri="{FF2B5EF4-FFF2-40B4-BE49-F238E27FC236}">
                  <a16:creationId xmlns:a16="http://schemas.microsoft.com/office/drawing/2014/main" id="{15E31F62-E02C-7E01-B655-0FE16D92CC88}"/>
                </a:ext>
              </a:extLst>
            </p:cNvPr>
            <p:cNvGrpSpPr/>
            <p:nvPr/>
          </p:nvGrpSpPr>
          <p:grpSpPr>
            <a:xfrm>
              <a:off x="2251212" y="2602655"/>
              <a:ext cx="491987" cy="491987"/>
              <a:chOff x="2253697" y="2083211"/>
              <a:chExt cx="491987" cy="491987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28" name="Oval 17">
                <a:extLst>
                  <a:ext uri="{FF2B5EF4-FFF2-40B4-BE49-F238E27FC236}">
                    <a16:creationId xmlns:a16="http://schemas.microsoft.com/office/drawing/2014/main" id="{99F7B947-650F-1DBF-2C65-C66CB29A948D}"/>
                  </a:ext>
                </a:extLst>
              </p:cNvPr>
              <p:cNvSpPr/>
              <p:nvPr/>
            </p:nvSpPr>
            <p:spPr>
              <a:xfrm>
                <a:off x="2253697" y="2083211"/>
                <a:ext cx="491987" cy="491987"/>
              </a:xfrm>
              <a:prstGeom prst="ellipse">
                <a:avLst/>
              </a:prstGeom>
              <a:grpFill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TextBox 18">
                <a:extLst>
                  <a:ext uri="{FF2B5EF4-FFF2-40B4-BE49-F238E27FC236}">
                    <a16:creationId xmlns:a16="http://schemas.microsoft.com/office/drawing/2014/main" id="{E10AD4EB-3418-B97C-7C37-2E89E659342B}"/>
                  </a:ext>
                </a:extLst>
              </p:cNvPr>
              <p:cNvSpPr txBox="1"/>
              <p:nvPr/>
            </p:nvSpPr>
            <p:spPr>
              <a:xfrm>
                <a:off x="2330726" y="2144538"/>
                <a:ext cx="3279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S</a:t>
                </a:r>
                <a:endParaRPr lang="zh-CN" altLang="en-US" dirty="0"/>
              </a:p>
            </p:txBody>
          </p:sp>
        </p:grpSp>
      </p:grpSp>
      <p:sp>
        <p:nvSpPr>
          <p:cNvPr id="32" name="流程图: 直接访问存储器 14">
            <a:extLst>
              <a:ext uri="{FF2B5EF4-FFF2-40B4-BE49-F238E27FC236}">
                <a16:creationId xmlns:a16="http://schemas.microsoft.com/office/drawing/2014/main" id="{40EDBE54-90D1-A3C4-97D2-BB15475EAFE9}"/>
              </a:ext>
            </a:extLst>
          </p:cNvPr>
          <p:cNvSpPr/>
          <p:nvPr/>
        </p:nvSpPr>
        <p:spPr>
          <a:xfrm rot="16200000">
            <a:off x="9436352" y="4262208"/>
            <a:ext cx="1008763" cy="1804326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3" name="Straight Arrow Connector 27">
            <a:extLst>
              <a:ext uri="{FF2B5EF4-FFF2-40B4-BE49-F238E27FC236}">
                <a16:creationId xmlns:a16="http://schemas.microsoft.com/office/drawing/2014/main" id="{508EB5ED-3E1C-08A9-4D45-D9C531F7908E}"/>
              </a:ext>
            </a:extLst>
          </p:cNvPr>
          <p:cNvCxnSpPr/>
          <p:nvPr/>
        </p:nvCxnSpPr>
        <p:spPr>
          <a:xfrm>
            <a:off x="9626168" y="5120413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28">
            <a:extLst>
              <a:ext uri="{FF2B5EF4-FFF2-40B4-BE49-F238E27FC236}">
                <a16:creationId xmlns:a16="http://schemas.microsoft.com/office/drawing/2014/main" id="{4585FBD0-44DE-6CCC-B206-CBE3A1C3F880}"/>
              </a:ext>
            </a:extLst>
          </p:cNvPr>
          <p:cNvCxnSpPr/>
          <p:nvPr/>
        </p:nvCxnSpPr>
        <p:spPr>
          <a:xfrm>
            <a:off x="9626168" y="5253438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29">
            <a:extLst>
              <a:ext uri="{FF2B5EF4-FFF2-40B4-BE49-F238E27FC236}">
                <a16:creationId xmlns:a16="http://schemas.microsoft.com/office/drawing/2014/main" id="{4DEE9B73-5D4B-396C-B9F2-67F6383B9E30}"/>
              </a:ext>
            </a:extLst>
          </p:cNvPr>
          <p:cNvCxnSpPr/>
          <p:nvPr/>
        </p:nvCxnSpPr>
        <p:spPr>
          <a:xfrm>
            <a:off x="9626168" y="5378547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0">
            <a:extLst>
              <a:ext uri="{FF2B5EF4-FFF2-40B4-BE49-F238E27FC236}">
                <a16:creationId xmlns:a16="http://schemas.microsoft.com/office/drawing/2014/main" id="{7E1988F3-4B71-C010-C8BF-DDD989F4B4F0}"/>
              </a:ext>
            </a:extLst>
          </p:cNvPr>
          <p:cNvCxnSpPr/>
          <p:nvPr/>
        </p:nvCxnSpPr>
        <p:spPr>
          <a:xfrm>
            <a:off x="9626168" y="5506587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7" name="组合 17">
            <a:extLst>
              <a:ext uri="{FF2B5EF4-FFF2-40B4-BE49-F238E27FC236}">
                <a16:creationId xmlns:a16="http://schemas.microsoft.com/office/drawing/2014/main" id="{78AA477C-20EB-A4E1-9BE3-041BB32E1301}"/>
              </a:ext>
            </a:extLst>
          </p:cNvPr>
          <p:cNvGrpSpPr/>
          <p:nvPr/>
        </p:nvGrpSpPr>
        <p:grpSpPr>
          <a:xfrm>
            <a:off x="838200" y="4525907"/>
            <a:ext cx="10297885" cy="1369083"/>
            <a:chOff x="838200" y="2172749"/>
            <a:chExt cx="10297885" cy="1746108"/>
          </a:xfrm>
        </p:grpSpPr>
        <p:sp>
          <p:nvSpPr>
            <p:cNvPr id="38" name="矩形 26">
              <a:extLst>
                <a:ext uri="{FF2B5EF4-FFF2-40B4-BE49-F238E27FC236}">
                  <a16:creationId xmlns:a16="http://schemas.microsoft.com/office/drawing/2014/main" id="{A83E933C-DAB0-3EA6-39C8-600A01A8F31E}"/>
                </a:ext>
              </a:extLst>
            </p:cNvPr>
            <p:cNvSpPr/>
            <p:nvPr/>
          </p:nvSpPr>
          <p:spPr>
            <a:xfrm>
              <a:off x="838200" y="2172749"/>
              <a:ext cx="10297885" cy="17461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dirty="0">
                  <a:solidFill>
                    <a:schemeClr val="tx1"/>
                  </a:solidFill>
                  <a:latin typeface="Cambria" panose="02040503050406030204" pitchFamily="18" charset="0"/>
                </a:rPr>
                <a:t>Comparison</a:t>
              </a:r>
            </a:p>
          </p:txBody>
        </p:sp>
        <p:sp>
          <p:nvSpPr>
            <p:cNvPr id="39" name="椭圆 27">
              <a:extLst>
                <a:ext uri="{FF2B5EF4-FFF2-40B4-BE49-F238E27FC236}">
                  <a16:creationId xmlns:a16="http://schemas.microsoft.com/office/drawing/2014/main" id="{7D5CEEE4-7073-773A-6A7A-0C827F8B39B2}"/>
                </a:ext>
              </a:extLst>
            </p:cNvPr>
            <p:cNvSpPr/>
            <p:nvPr/>
          </p:nvSpPr>
          <p:spPr>
            <a:xfrm>
              <a:off x="1055915" y="2414693"/>
              <a:ext cx="1071934" cy="12627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C</a:t>
              </a:r>
              <a:endParaRPr kumimoji="1" lang="zh-CN" altLang="en-US" sz="48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2690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1C908D82-B526-9D5D-6F99-C3E0CF195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2343379-6425-7E74-F725-8BCBDB14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69" y="1563664"/>
            <a:ext cx="4780913" cy="41493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215580C-C147-D4FC-DDB4-21862B5A55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35"/>
          <a:stretch>
            <a:fillRect/>
          </a:stretch>
        </p:blipFill>
        <p:spPr>
          <a:xfrm>
            <a:off x="6190359" y="1885053"/>
            <a:ext cx="5302904" cy="3923404"/>
          </a:xfrm>
          <a:prstGeom prst="rect">
            <a:avLst/>
          </a:prstGeom>
        </p:spPr>
      </p:pic>
      <p:sp>
        <p:nvSpPr>
          <p:cNvPr id="15" name="Google Shape;293;g2ab840fe4195c7bf_0">
            <a:extLst>
              <a:ext uri="{FF2B5EF4-FFF2-40B4-BE49-F238E27FC236}">
                <a16:creationId xmlns:a16="http://schemas.microsoft.com/office/drawing/2014/main" id="{20EABA08-D3F6-9679-6F0E-4CE184E5642C}"/>
              </a:ext>
            </a:extLst>
          </p:cNvPr>
          <p:cNvSpPr txBox="1">
            <a:spLocks/>
          </p:cNvSpPr>
          <p:nvPr/>
        </p:nvSpPr>
        <p:spPr>
          <a:xfrm>
            <a:off x="472440" y="500863"/>
            <a:ext cx="10515600" cy="1092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 b="0" i="0" u="none" strike="noStrike" cap="none">
                <a:solidFill>
                  <a:srgbClr val="00785D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700" dirty="0">
                <a:latin typeface="Cambria"/>
                <a:sym typeface="Cambria"/>
              </a:rPr>
              <a:t>Magnetic Induction Strength Comparison</a:t>
            </a:r>
            <a:endParaRPr lang="en-US" sz="3700" dirty="0">
              <a:latin typeface="Cambria"/>
              <a:sym typeface="Cambria"/>
            </a:endParaRPr>
          </a:p>
        </p:txBody>
      </p:sp>
      <p:sp>
        <p:nvSpPr>
          <p:cNvPr id="3" name="矩形 29">
            <a:extLst>
              <a:ext uri="{FF2B5EF4-FFF2-40B4-BE49-F238E27FC236}">
                <a16:creationId xmlns:a16="http://schemas.microsoft.com/office/drawing/2014/main" id="{63145D26-7039-58DD-B4A8-764CC0474DD6}"/>
              </a:ext>
            </a:extLst>
          </p:cNvPr>
          <p:cNvSpPr/>
          <p:nvPr/>
        </p:nvSpPr>
        <p:spPr>
          <a:xfrm>
            <a:off x="-89140" y="1577344"/>
            <a:ext cx="12370279" cy="1866115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Magnetic dipole fails when two magnet are close together</a:t>
            </a:r>
            <a:endParaRPr kumimoji="1"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B0B5FD-3207-5B11-35DC-09FB0F0504A6}"/>
              </a:ext>
            </a:extLst>
          </p:cNvPr>
          <p:cNvSpPr txBox="1"/>
          <p:nvPr/>
        </p:nvSpPr>
        <p:spPr>
          <a:xfrm>
            <a:off x="623400" y="5712970"/>
            <a:ext cx="5198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Magnetic Induction Strength comparison</a:t>
            </a:r>
            <a:endParaRPr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662C6B-3E77-9AB9-F720-7C70817E1608}"/>
              </a:ext>
            </a:extLst>
          </p:cNvPr>
          <p:cNvSpPr txBox="1"/>
          <p:nvPr/>
        </p:nvSpPr>
        <p:spPr>
          <a:xfrm>
            <a:off x="6381249" y="5716056"/>
            <a:ext cx="5198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Error against height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94B45376-E584-3B33-6E2F-1DEB3144B547}"/>
                  </a:ext>
                </a:extLst>
              </p:cNvPr>
              <p:cNvSpPr txBox="1"/>
              <p:nvPr/>
            </p:nvSpPr>
            <p:spPr>
              <a:xfrm>
                <a:off x="9269377" y="867869"/>
                <a:ext cx="2419701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2000" b="0" i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=127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=0.05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94B45376-E584-3B33-6E2F-1DEB3144B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377" y="867869"/>
                <a:ext cx="2419701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6D2EF709-CFBF-DD32-6033-55D7A552E2CD}"/>
              </a:ext>
            </a:extLst>
          </p:cNvPr>
          <p:cNvGrpSpPr/>
          <p:nvPr/>
        </p:nvGrpSpPr>
        <p:grpSpPr>
          <a:xfrm>
            <a:off x="9028980" y="608405"/>
            <a:ext cx="2824643" cy="1217220"/>
            <a:chOff x="789338" y="1237032"/>
            <a:chExt cx="5159517" cy="511400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53522BC-A0B6-6AA2-0E0D-F77852D9FF64}"/>
                </a:ext>
              </a:extLst>
            </p:cNvPr>
            <p:cNvSpPr/>
            <p:nvPr/>
          </p:nvSpPr>
          <p:spPr>
            <a:xfrm>
              <a:off x="789338" y="1860331"/>
              <a:ext cx="5159517" cy="449070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11">
                  <a:extLst>
                    <a:ext uri="{FF2B5EF4-FFF2-40B4-BE49-F238E27FC236}">
                      <a16:creationId xmlns:a16="http://schemas.microsoft.com/office/drawing/2014/main" id="{BD486757-9491-75D4-102B-E2D05CB992A5}"/>
                    </a:ext>
                  </a:extLst>
                </p:cNvPr>
                <p:cNvSpPr/>
                <p:nvPr/>
              </p:nvSpPr>
              <p:spPr>
                <a:xfrm>
                  <a:off x="1151134" y="1237032"/>
                  <a:ext cx="4435922" cy="1631199"/>
                </a:xfrm>
                <a:prstGeom prst="rect">
                  <a:avLst/>
                </a:prstGeom>
                <a:solidFill>
                  <a:schemeClr val="accent2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Parameters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18" name="矩形 11">
                  <a:extLst>
                    <a:ext uri="{FF2B5EF4-FFF2-40B4-BE49-F238E27FC236}">
                      <a16:creationId xmlns:a16="http://schemas.microsoft.com/office/drawing/2014/main" id="{BD486757-9491-75D4-102B-E2D05CB992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1134" y="1237032"/>
                  <a:ext cx="4435922" cy="1631199"/>
                </a:xfrm>
                <a:prstGeom prst="rect">
                  <a:avLst/>
                </a:prstGeom>
                <a:blipFill>
                  <a:blip r:embed="rId6"/>
                  <a:stretch>
                    <a:fillRect b="-4478"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矩形 29">
            <a:extLst>
              <a:ext uri="{FF2B5EF4-FFF2-40B4-BE49-F238E27FC236}">
                <a16:creationId xmlns:a16="http://schemas.microsoft.com/office/drawing/2014/main" id="{5D1C6558-C047-D3B3-3300-601448FC0886}"/>
              </a:ext>
            </a:extLst>
          </p:cNvPr>
          <p:cNvSpPr/>
          <p:nvPr/>
        </p:nvSpPr>
        <p:spPr>
          <a:xfrm>
            <a:off x="-89140" y="3460696"/>
            <a:ext cx="12370279" cy="1866115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Magnetic dipole is a good approximation when two magnets are far away</a:t>
            </a:r>
            <a:endParaRPr kumimoji="1"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34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666D5392-069E-28E9-8475-099E8BBA9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">
            <a:extLst>
              <a:ext uri="{FF2B5EF4-FFF2-40B4-BE49-F238E27FC236}">
                <a16:creationId xmlns:a16="http://schemas.microsoft.com/office/drawing/2014/main" id="{BA540262-42F8-73E1-23F9-2BDB8CB47264}"/>
              </a:ext>
            </a:extLst>
          </p:cNvPr>
          <p:cNvGrpSpPr/>
          <p:nvPr/>
        </p:nvGrpSpPr>
        <p:grpSpPr>
          <a:xfrm>
            <a:off x="3011805" y="699770"/>
            <a:ext cx="6168390" cy="974725"/>
            <a:chOff x="2943101" y="904098"/>
            <a:chExt cx="6305798" cy="1080654"/>
          </a:xfrm>
        </p:grpSpPr>
        <p:sp>
          <p:nvSpPr>
            <p:cNvPr id="222" name="Google Shape;222;p2">
              <a:extLst>
                <a:ext uri="{FF2B5EF4-FFF2-40B4-BE49-F238E27FC236}">
                  <a16:creationId xmlns:a16="http://schemas.microsoft.com/office/drawing/2014/main" id="{8344AAD0-7D95-CBFE-6197-AD5E57958D93}"/>
                </a:ext>
              </a:extLst>
            </p:cNvPr>
            <p:cNvSpPr/>
            <p:nvPr/>
          </p:nvSpPr>
          <p:spPr>
            <a:xfrm>
              <a:off x="2943101" y="904098"/>
              <a:ext cx="6305798" cy="1080654"/>
            </a:xfrm>
            <a:prstGeom prst="roundRect">
              <a:avLst>
                <a:gd name="adj" fmla="val 16667"/>
              </a:avLst>
            </a:prstGeom>
            <a:noFill/>
            <a:ln w="349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Model</a:t>
              </a:r>
              <a:endParaRPr sz="2400" b="1" dirty="0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endParaRPr>
            </a:p>
          </p:txBody>
        </p:sp>
        <p:sp>
          <p:nvSpPr>
            <p:cNvPr id="223" name="Google Shape;223;p2">
              <a:extLst>
                <a:ext uri="{FF2B5EF4-FFF2-40B4-BE49-F238E27FC236}">
                  <a16:creationId xmlns:a16="http://schemas.microsoft.com/office/drawing/2014/main" id="{5B0F6133-9836-2D74-4BB9-82FAC5F83B25}"/>
                </a:ext>
              </a:extLst>
            </p:cNvPr>
            <p:cNvSpPr/>
            <p:nvPr/>
          </p:nvSpPr>
          <p:spPr>
            <a:xfrm>
              <a:off x="3267635" y="1067907"/>
              <a:ext cx="753036" cy="753036"/>
            </a:xfrm>
            <a:prstGeom prst="ellipse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2">
            <a:extLst>
              <a:ext uri="{FF2B5EF4-FFF2-40B4-BE49-F238E27FC236}">
                <a16:creationId xmlns:a16="http://schemas.microsoft.com/office/drawing/2014/main" id="{A5F8B70E-BB77-9C98-E5A5-AA7D9DBEAC70}"/>
              </a:ext>
            </a:extLst>
          </p:cNvPr>
          <p:cNvGrpSpPr/>
          <p:nvPr/>
        </p:nvGrpSpPr>
        <p:grpSpPr>
          <a:xfrm>
            <a:off x="3011805" y="1936750"/>
            <a:ext cx="6168390" cy="974725"/>
            <a:chOff x="2943101" y="904098"/>
            <a:chExt cx="6305798" cy="1080654"/>
          </a:xfrm>
        </p:grpSpPr>
        <p:sp>
          <p:nvSpPr>
            <p:cNvPr id="225" name="Google Shape;225;p2">
              <a:extLst>
                <a:ext uri="{FF2B5EF4-FFF2-40B4-BE49-F238E27FC236}">
                  <a16:creationId xmlns:a16="http://schemas.microsoft.com/office/drawing/2014/main" id="{518B5539-7C6D-E42C-AF08-07A34A8BDB6D}"/>
                </a:ext>
              </a:extLst>
            </p:cNvPr>
            <p:cNvSpPr/>
            <p:nvPr/>
          </p:nvSpPr>
          <p:spPr>
            <a:xfrm>
              <a:off x="2943101" y="904098"/>
              <a:ext cx="6305798" cy="1080654"/>
            </a:xfrm>
            <a:prstGeom prst="roundRect">
              <a:avLst>
                <a:gd name="adj" fmla="val 16667"/>
              </a:avLst>
            </a:prstGeom>
            <a:noFill/>
            <a:ln w="349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FangSong"/>
                  <a:sym typeface="FangSong"/>
                </a:rPr>
                <a:t>Experiment</a:t>
              </a:r>
              <a:endParaRPr sz="28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FangSong"/>
                <a:sym typeface="FangSong"/>
              </a:endParaRPr>
            </a:p>
          </p:txBody>
        </p:sp>
        <p:sp>
          <p:nvSpPr>
            <p:cNvPr id="226" name="Google Shape;226;p2">
              <a:extLst>
                <a:ext uri="{FF2B5EF4-FFF2-40B4-BE49-F238E27FC236}">
                  <a16:creationId xmlns:a16="http://schemas.microsoft.com/office/drawing/2014/main" id="{3226175B-E2BC-0403-D61D-1DDEBE19563A}"/>
                </a:ext>
              </a:extLst>
            </p:cNvPr>
            <p:cNvSpPr/>
            <p:nvPr/>
          </p:nvSpPr>
          <p:spPr>
            <a:xfrm>
              <a:off x="3267635" y="1067907"/>
              <a:ext cx="753036" cy="753036"/>
            </a:xfrm>
            <a:prstGeom prst="ellipse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2">
            <a:extLst>
              <a:ext uri="{FF2B5EF4-FFF2-40B4-BE49-F238E27FC236}">
                <a16:creationId xmlns:a16="http://schemas.microsoft.com/office/drawing/2014/main" id="{B63012BF-C0CA-E17B-2A6E-F886F8169B71}"/>
              </a:ext>
            </a:extLst>
          </p:cNvPr>
          <p:cNvGrpSpPr/>
          <p:nvPr/>
        </p:nvGrpSpPr>
        <p:grpSpPr>
          <a:xfrm>
            <a:off x="3011805" y="3174365"/>
            <a:ext cx="6168390" cy="974725"/>
            <a:chOff x="2943101" y="904098"/>
            <a:chExt cx="6305798" cy="1080654"/>
          </a:xfrm>
        </p:grpSpPr>
        <p:sp>
          <p:nvSpPr>
            <p:cNvPr id="228" name="Google Shape;228;p2">
              <a:extLst>
                <a:ext uri="{FF2B5EF4-FFF2-40B4-BE49-F238E27FC236}">
                  <a16:creationId xmlns:a16="http://schemas.microsoft.com/office/drawing/2014/main" id="{2FA805D3-D26B-A9EE-3B7D-E6F1374B936E}"/>
                </a:ext>
              </a:extLst>
            </p:cNvPr>
            <p:cNvSpPr/>
            <p:nvPr/>
          </p:nvSpPr>
          <p:spPr>
            <a:xfrm>
              <a:off x="2943101" y="904098"/>
              <a:ext cx="6305798" cy="1080654"/>
            </a:xfrm>
            <a:prstGeom prst="roundRect">
              <a:avLst>
                <a:gd name="adj" fmla="val 16667"/>
              </a:avLst>
            </a:prstGeom>
            <a:noFill/>
            <a:ln w="349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One Magnet</a:t>
              </a:r>
              <a:endParaRPr sz="2400" b="1" dirty="0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endParaRPr>
            </a:p>
          </p:txBody>
        </p:sp>
        <p:sp>
          <p:nvSpPr>
            <p:cNvPr id="229" name="Google Shape;229;p2">
              <a:extLst>
                <a:ext uri="{FF2B5EF4-FFF2-40B4-BE49-F238E27FC236}">
                  <a16:creationId xmlns:a16="http://schemas.microsoft.com/office/drawing/2014/main" id="{E245715B-9247-5F71-C2F7-89E26B674441}"/>
                </a:ext>
              </a:extLst>
            </p:cNvPr>
            <p:cNvSpPr/>
            <p:nvPr/>
          </p:nvSpPr>
          <p:spPr>
            <a:xfrm>
              <a:off x="3267635" y="1067907"/>
              <a:ext cx="753036" cy="753036"/>
            </a:xfrm>
            <a:prstGeom prst="ellipse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2">
            <a:extLst>
              <a:ext uri="{FF2B5EF4-FFF2-40B4-BE49-F238E27FC236}">
                <a16:creationId xmlns:a16="http://schemas.microsoft.com/office/drawing/2014/main" id="{DD322FE4-CADE-AE6D-B726-FAD0CAF928E8}"/>
              </a:ext>
            </a:extLst>
          </p:cNvPr>
          <p:cNvGrpSpPr/>
          <p:nvPr/>
        </p:nvGrpSpPr>
        <p:grpSpPr>
          <a:xfrm>
            <a:off x="3011805" y="4418330"/>
            <a:ext cx="6168390" cy="974725"/>
            <a:chOff x="2943101" y="904098"/>
            <a:chExt cx="6305798" cy="1080654"/>
          </a:xfrm>
        </p:grpSpPr>
        <p:sp>
          <p:nvSpPr>
            <p:cNvPr id="231" name="Google Shape;231;p2">
              <a:extLst>
                <a:ext uri="{FF2B5EF4-FFF2-40B4-BE49-F238E27FC236}">
                  <a16:creationId xmlns:a16="http://schemas.microsoft.com/office/drawing/2014/main" id="{7F1E47F4-C3E0-143E-5026-00672AD7FF0D}"/>
                </a:ext>
              </a:extLst>
            </p:cNvPr>
            <p:cNvSpPr/>
            <p:nvPr/>
          </p:nvSpPr>
          <p:spPr>
            <a:xfrm>
              <a:off x="2943101" y="904098"/>
              <a:ext cx="6305798" cy="1080654"/>
            </a:xfrm>
            <a:prstGeom prst="roundRect">
              <a:avLst>
                <a:gd name="adj" fmla="val 16667"/>
              </a:avLst>
            </a:prstGeom>
            <a:noFill/>
            <a:ln w="349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Two Magnets</a:t>
              </a:r>
              <a:endParaRPr sz="2400" b="1" dirty="0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endParaRPr>
            </a:p>
          </p:txBody>
        </p:sp>
        <p:sp>
          <p:nvSpPr>
            <p:cNvPr id="232" name="Google Shape;232;p2">
              <a:extLst>
                <a:ext uri="{FF2B5EF4-FFF2-40B4-BE49-F238E27FC236}">
                  <a16:creationId xmlns:a16="http://schemas.microsoft.com/office/drawing/2014/main" id="{9D3DAE84-FECC-93AC-386C-A4114C4F0CDA}"/>
                </a:ext>
              </a:extLst>
            </p:cNvPr>
            <p:cNvSpPr/>
            <p:nvPr/>
          </p:nvSpPr>
          <p:spPr>
            <a:xfrm>
              <a:off x="3267635" y="1067907"/>
              <a:ext cx="753036" cy="753036"/>
            </a:xfrm>
            <a:prstGeom prst="ellipse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Google Shape;233;p2">
            <a:extLst>
              <a:ext uri="{FF2B5EF4-FFF2-40B4-BE49-F238E27FC236}">
                <a16:creationId xmlns:a16="http://schemas.microsoft.com/office/drawing/2014/main" id="{B9571021-F0F0-46D6-412E-F6306E4CE7EE}"/>
              </a:ext>
            </a:extLst>
          </p:cNvPr>
          <p:cNvGrpSpPr/>
          <p:nvPr/>
        </p:nvGrpSpPr>
        <p:grpSpPr>
          <a:xfrm>
            <a:off x="3011805" y="5616575"/>
            <a:ext cx="6168390" cy="974725"/>
            <a:chOff x="2943101" y="904098"/>
            <a:chExt cx="6305798" cy="1080654"/>
          </a:xfrm>
        </p:grpSpPr>
        <p:sp>
          <p:nvSpPr>
            <p:cNvPr id="234" name="Google Shape;234;p2">
              <a:extLst>
                <a:ext uri="{FF2B5EF4-FFF2-40B4-BE49-F238E27FC236}">
                  <a16:creationId xmlns:a16="http://schemas.microsoft.com/office/drawing/2014/main" id="{FDA6D16C-41BB-83D7-5A61-DA7AEAF457D2}"/>
                </a:ext>
              </a:extLst>
            </p:cNvPr>
            <p:cNvSpPr/>
            <p:nvPr/>
          </p:nvSpPr>
          <p:spPr>
            <a:xfrm>
              <a:off x="2943101" y="904098"/>
              <a:ext cx="6305798" cy="1080654"/>
            </a:xfrm>
            <a:prstGeom prst="roundRect">
              <a:avLst>
                <a:gd name="adj" fmla="val 16667"/>
              </a:avLst>
            </a:prstGeom>
            <a:noFill/>
            <a:ln w="349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Conclusion</a:t>
              </a:r>
              <a:endParaRPr sz="2400" b="1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endParaRPr>
            </a:p>
          </p:txBody>
        </p:sp>
        <p:sp>
          <p:nvSpPr>
            <p:cNvPr id="235" name="Google Shape;235;p2">
              <a:extLst>
                <a:ext uri="{FF2B5EF4-FFF2-40B4-BE49-F238E27FC236}">
                  <a16:creationId xmlns:a16="http://schemas.microsoft.com/office/drawing/2014/main" id="{39F785E0-6E11-6DE4-3C93-3265E77A55B4}"/>
                </a:ext>
              </a:extLst>
            </p:cNvPr>
            <p:cNvSpPr/>
            <p:nvPr/>
          </p:nvSpPr>
          <p:spPr>
            <a:xfrm>
              <a:off x="3267635" y="1067907"/>
              <a:ext cx="753036" cy="753036"/>
            </a:xfrm>
            <a:prstGeom prst="ellipse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36612E4-0D99-826B-30F3-068290D1DD22}"/>
              </a:ext>
            </a:extLst>
          </p:cNvPr>
          <p:cNvSpPr/>
          <p:nvPr/>
        </p:nvSpPr>
        <p:spPr>
          <a:xfrm>
            <a:off x="3011805" y="1923762"/>
            <a:ext cx="6168390" cy="967740"/>
          </a:xfrm>
          <a:prstGeom prst="roundRect">
            <a:avLst/>
          </a:prstGeom>
          <a:solidFill>
            <a:schemeClr val="accent2">
              <a:alpha val="3998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78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5;p2">
            <a:extLst>
              <a:ext uri="{FF2B5EF4-FFF2-40B4-BE49-F238E27FC236}">
                <a16:creationId xmlns:a16="http://schemas.microsoft.com/office/drawing/2014/main" id="{A7C0F08A-B0B3-7C1C-CA18-C08972C2B88B}"/>
              </a:ext>
            </a:extLst>
          </p:cNvPr>
          <p:cNvSpPr/>
          <p:nvPr/>
        </p:nvSpPr>
        <p:spPr>
          <a:xfrm>
            <a:off x="-559006" y="618104"/>
            <a:ext cx="5964383" cy="974725"/>
          </a:xfrm>
          <a:prstGeom prst="roundRect">
            <a:avLst>
              <a:gd name="adj" fmla="val 16667"/>
            </a:avLst>
          </a:prstGeom>
          <a:noFill/>
          <a:ln w="349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>
                <a:solidFill>
                  <a:srgbClr val="00785D"/>
                </a:solidFill>
                <a:latin typeface="Cambria"/>
                <a:sym typeface="Cambria"/>
              </a:rPr>
              <a:t>Experimental Set-up</a:t>
            </a:r>
            <a:endParaRPr sz="3700" dirty="0">
              <a:solidFill>
                <a:srgbClr val="00785D"/>
              </a:solidFill>
              <a:latin typeface="Cambria"/>
              <a:sym typeface="FangSong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8B9241-26CA-6984-5F70-B9B7B787E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789" y="1926566"/>
            <a:ext cx="4960721" cy="322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73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F02134F3-E955-CD62-C3F8-025759010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">
            <a:extLst>
              <a:ext uri="{FF2B5EF4-FFF2-40B4-BE49-F238E27FC236}">
                <a16:creationId xmlns:a16="http://schemas.microsoft.com/office/drawing/2014/main" id="{9ABAAE49-5EF4-E4DE-B389-7ECA09AFF63C}"/>
              </a:ext>
            </a:extLst>
          </p:cNvPr>
          <p:cNvGrpSpPr/>
          <p:nvPr/>
        </p:nvGrpSpPr>
        <p:grpSpPr>
          <a:xfrm>
            <a:off x="3011805" y="699770"/>
            <a:ext cx="6168390" cy="974725"/>
            <a:chOff x="2943101" y="904098"/>
            <a:chExt cx="6305798" cy="1080654"/>
          </a:xfrm>
        </p:grpSpPr>
        <p:sp>
          <p:nvSpPr>
            <p:cNvPr id="222" name="Google Shape;222;p2">
              <a:extLst>
                <a:ext uri="{FF2B5EF4-FFF2-40B4-BE49-F238E27FC236}">
                  <a16:creationId xmlns:a16="http://schemas.microsoft.com/office/drawing/2014/main" id="{80E7B9FD-6B63-0DD1-5E10-AA9AD64E9BBE}"/>
                </a:ext>
              </a:extLst>
            </p:cNvPr>
            <p:cNvSpPr/>
            <p:nvPr/>
          </p:nvSpPr>
          <p:spPr>
            <a:xfrm>
              <a:off x="2943101" y="904098"/>
              <a:ext cx="6305798" cy="1080654"/>
            </a:xfrm>
            <a:prstGeom prst="roundRect">
              <a:avLst>
                <a:gd name="adj" fmla="val 16667"/>
              </a:avLst>
            </a:prstGeom>
            <a:noFill/>
            <a:ln w="349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Introduction</a:t>
              </a:r>
              <a:endParaRPr sz="2400" b="1" dirty="0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endParaRPr>
            </a:p>
          </p:txBody>
        </p:sp>
        <p:sp>
          <p:nvSpPr>
            <p:cNvPr id="223" name="Google Shape;223;p2">
              <a:extLst>
                <a:ext uri="{FF2B5EF4-FFF2-40B4-BE49-F238E27FC236}">
                  <a16:creationId xmlns:a16="http://schemas.microsoft.com/office/drawing/2014/main" id="{261192FB-C3E6-6E8D-B7E9-B536D8672000}"/>
                </a:ext>
              </a:extLst>
            </p:cNvPr>
            <p:cNvSpPr/>
            <p:nvPr/>
          </p:nvSpPr>
          <p:spPr>
            <a:xfrm>
              <a:off x="3267635" y="1067907"/>
              <a:ext cx="753036" cy="753036"/>
            </a:xfrm>
            <a:prstGeom prst="ellipse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2">
            <a:extLst>
              <a:ext uri="{FF2B5EF4-FFF2-40B4-BE49-F238E27FC236}">
                <a16:creationId xmlns:a16="http://schemas.microsoft.com/office/drawing/2014/main" id="{0DE4DEC3-1E0A-F080-49A0-9A529C97BAE1}"/>
              </a:ext>
            </a:extLst>
          </p:cNvPr>
          <p:cNvGrpSpPr/>
          <p:nvPr/>
        </p:nvGrpSpPr>
        <p:grpSpPr>
          <a:xfrm>
            <a:off x="3011805" y="1936750"/>
            <a:ext cx="6168390" cy="974725"/>
            <a:chOff x="2943101" y="904098"/>
            <a:chExt cx="6305798" cy="1080654"/>
          </a:xfrm>
        </p:grpSpPr>
        <p:sp>
          <p:nvSpPr>
            <p:cNvPr id="225" name="Google Shape;225;p2">
              <a:extLst>
                <a:ext uri="{FF2B5EF4-FFF2-40B4-BE49-F238E27FC236}">
                  <a16:creationId xmlns:a16="http://schemas.microsoft.com/office/drawing/2014/main" id="{7B0CB888-1C30-D74C-9519-38161CCE3519}"/>
                </a:ext>
              </a:extLst>
            </p:cNvPr>
            <p:cNvSpPr/>
            <p:nvPr/>
          </p:nvSpPr>
          <p:spPr>
            <a:xfrm>
              <a:off x="2943101" y="904098"/>
              <a:ext cx="6305798" cy="1080654"/>
            </a:xfrm>
            <a:prstGeom prst="roundRect">
              <a:avLst>
                <a:gd name="adj" fmla="val 16667"/>
              </a:avLst>
            </a:prstGeom>
            <a:noFill/>
            <a:ln w="349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Preliminaries</a:t>
              </a:r>
              <a:endParaRPr sz="2400" b="1" dirty="0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endParaRPr>
            </a:p>
          </p:txBody>
        </p:sp>
        <p:sp>
          <p:nvSpPr>
            <p:cNvPr id="226" name="Google Shape;226;p2">
              <a:extLst>
                <a:ext uri="{FF2B5EF4-FFF2-40B4-BE49-F238E27FC236}">
                  <a16:creationId xmlns:a16="http://schemas.microsoft.com/office/drawing/2014/main" id="{A1BCA6E1-BC02-17FE-1B2B-A98C66AA2D21}"/>
                </a:ext>
              </a:extLst>
            </p:cNvPr>
            <p:cNvSpPr/>
            <p:nvPr/>
          </p:nvSpPr>
          <p:spPr>
            <a:xfrm>
              <a:off x="3267635" y="1067907"/>
              <a:ext cx="753036" cy="753036"/>
            </a:xfrm>
            <a:prstGeom prst="ellipse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2">
            <a:extLst>
              <a:ext uri="{FF2B5EF4-FFF2-40B4-BE49-F238E27FC236}">
                <a16:creationId xmlns:a16="http://schemas.microsoft.com/office/drawing/2014/main" id="{30E46699-2DCC-2077-2682-A9173C8CCE6A}"/>
              </a:ext>
            </a:extLst>
          </p:cNvPr>
          <p:cNvGrpSpPr/>
          <p:nvPr/>
        </p:nvGrpSpPr>
        <p:grpSpPr>
          <a:xfrm>
            <a:off x="3011805" y="3174365"/>
            <a:ext cx="6168390" cy="974725"/>
            <a:chOff x="2943101" y="904098"/>
            <a:chExt cx="6305798" cy="1080654"/>
          </a:xfrm>
        </p:grpSpPr>
        <p:sp>
          <p:nvSpPr>
            <p:cNvPr id="228" name="Google Shape;228;p2">
              <a:extLst>
                <a:ext uri="{FF2B5EF4-FFF2-40B4-BE49-F238E27FC236}">
                  <a16:creationId xmlns:a16="http://schemas.microsoft.com/office/drawing/2014/main" id="{D4E66710-FE8F-1E2F-C555-57F7EC57216C}"/>
                </a:ext>
              </a:extLst>
            </p:cNvPr>
            <p:cNvSpPr/>
            <p:nvPr/>
          </p:nvSpPr>
          <p:spPr>
            <a:xfrm>
              <a:off x="2943101" y="904098"/>
              <a:ext cx="6305798" cy="1080654"/>
            </a:xfrm>
            <a:prstGeom prst="roundRect">
              <a:avLst>
                <a:gd name="adj" fmla="val 16667"/>
              </a:avLst>
            </a:prstGeom>
            <a:noFill/>
            <a:ln w="349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Theoretical Model</a:t>
              </a:r>
              <a:endParaRPr sz="2400" b="1" dirty="0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endParaRPr>
            </a:p>
          </p:txBody>
        </p:sp>
        <p:sp>
          <p:nvSpPr>
            <p:cNvPr id="229" name="Google Shape;229;p2">
              <a:extLst>
                <a:ext uri="{FF2B5EF4-FFF2-40B4-BE49-F238E27FC236}">
                  <a16:creationId xmlns:a16="http://schemas.microsoft.com/office/drawing/2014/main" id="{51EF1923-9A90-2974-AEC6-F190ACC99ABE}"/>
                </a:ext>
              </a:extLst>
            </p:cNvPr>
            <p:cNvSpPr/>
            <p:nvPr/>
          </p:nvSpPr>
          <p:spPr>
            <a:xfrm>
              <a:off x="3267635" y="1067907"/>
              <a:ext cx="753036" cy="753036"/>
            </a:xfrm>
            <a:prstGeom prst="ellipse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2">
            <a:extLst>
              <a:ext uri="{FF2B5EF4-FFF2-40B4-BE49-F238E27FC236}">
                <a16:creationId xmlns:a16="http://schemas.microsoft.com/office/drawing/2014/main" id="{63829B9A-1C6A-8631-3197-EB1163CBFF9C}"/>
              </a:ext>
            </a:extLst>
          </p:cNvPr>
          <p:cNvGrpSpPr/>
          <p:nvPr/>
        </p:nvGrpSpPr>
        <p:grpSpPr>
          <a:xfrm>
            <a:off x="3011805" y="4418330"/>
            <a:ext cx="6168390" cy="974725"/>
            <a:chOff x="2943101" y="904098"/>
            <a:chExt cx="6305798" cy="1080654"/>
          </a:xfrm>
        </p:grpSpPr>
        <p:sp>
          <p:nvSpPr>
            <p:cNvPr id="231" name="Google Shape;231;p2">
              <a:extLst>
                <a:ext uri="{FF2B5EF4-FFF2-40B4-BE49-F238E27FC236}">
                  <a16:creationId xmlns:a16="http://schemas.microsoft.com/office/drawing/2014/main" id="{F2669860-67C4-AE98-E392-C94A2D0B50D4}"/>
                </a:ext>
              </a:extLst>
            </p:cNvPr>
            <p:cNvSpPr/>
            <p:nvPr/>
          </p:nvSpPr>
          <p:spPr>
            <a:xfrm>
              <a:off x="2943101" y="904098"/>
              <a:ext cx="6305798" cy="1080654"/>
            </a:xfrm>
            <a:prstGeom prst="roundRect">
              <a:avLst>
                <a:gd name="adj" fmla="val 16667"/>
              </a:avLst>
            </a:prstGeom>
            <a:noFill/>
            <a:ln w="349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Key Parameters</a:t>
              </a:r>
              <a:endParaRPr sz="2400" b="1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endParaRPr>
            </a:p>
          </p:txBody>
        </p:sp>
        <p:sp>
          <p:nvSpPr>
            <p:cNvPr id="232" name="Google Shape;232;p2">
              <a:extLst>
                <a:ext uri="{FF2B5EF4-FFF2-40B4-BE49-F238E27FC236}">
                  <a16:creationId xmlns:a16="http://schemas.microsoft.com/office/drawing/2014/main" id="{70BDC69D-094D-4D00-BE4F-D2B93BD7B924}"/>
                </a:ext>
              </a:extLst>
            </p:cNvPr>
            <p:cNvSpPr/>
            <p:nvPr/>
          </p:nvSpPr>
          <p:spPr>
            <a:xfrm>
              <a:off x="3267635" y="1067907"/>
              <a:ext cx="753036" cy="753036"/>
            </a:xfrm>
            <a:prstGeom prst="ellipse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Google Shape;233;p2">
            <a:extLst>
              <a:ext uri="{FF2B5EF4-FFF2-40B4-BE49-F238E27FC236}">
                <a16:creationId xmlns:a16="http://schemas.microsoft.com/office/drawing/2014/main" id="{9A04D99D-D9BC-0D2A-0E1A-2117110CAE24}"/>
              </a:ext>
            </a:extLst>
          </p:cNvPr>
          <p:cNvGrpSpPr/>
          <p:nvPr/>
        </p:nvGrpSpPr>
        <p:grpSpPr>
          <a:xfrm>
            <a:off x="3011805" y="5616575"/>
            <a:ext cx="6168390" cy="974725"/>
            <a:chOff x="2943101" y="904098"/>
            <a:chExt cx="6305798" cy="1080654"/>
          </a:xfrm>
        </p:grpSpPr>
        <p:sp>
          <p:nvSpPr>
            <p:cNvPr id="234" name="Google Shape;234;p2">
              <a:extLst>
                <a:ext uri="{FF2B5EF4-FFF2-40B4-BE49-F238E27FC236}">
                  <a16:creationId xmlns:a16="http://schemas.microsoft.com/office/drawing/2014/main" id="{C5572BBD-6592-0A91-8E5D-1FB84CDE29DA}"/>
                </a:ext>
              </a:extLst>
            </p:cNvPr>
            <p:cNvSpPr/>
            <p:nvPr/>
          </p:nvSpPr>
          <p:spPr>
            <a:xfrm>
              <a:off x="2943101" y="904098"/>
              <a:ext cx="6305798" cy="1080654"/>
            </a:xfrm>
            <a:prstGeom prst="roundRect">
              <a:avLst>
                <a:gd name="adj" fmla="val 16667"/>
              </a:avLst>
            </a:prstGeom>
            <a:noFill/>
            <a:ln w="349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Conclusion</a:t>
              </a:r>
              <a:endParaRPr sz="2400" b="1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endParaRPr>
            </a:p>
          </p:txBody>
        </p:sp>
        <p:sp>
          <p:nvSpPr>
            <p:cNvPr id="235" name="Google Shape;235;p2">
              <a:extLst>
                <a:ext uri="{FF2B5EF4-FFF2-40B4-BE49-F238E27FC236}">
                  <a16:creationId xmlns:a16="http://schemas.microsoft.com/office/drawing/2014/main" id="{0C49F41B-2EFA-1359-C149-A6D4956FEC87}"/>
                </a:ext>
              </a:extLst>
            </p:cNvPr>
            <p:cNvSpPr/>
            <p:nvPr/>
          </p:nvSpPr>
          <p:spPr>
            <a:xfrm>
              <a:off x="3267635" y="1067907"/>
              <a:ext cx="753036" cy="753036"/>
            </a:xfrm>
            <a:prstGeom prst="ellipse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E0E289F-BBF1-38B9-118F-CB53A53C4B95}"/>
              </a:ext>
            </a:extLst>
          </p:cNvPr>
          <p:cNvSpPr/>
          <p:nvPr/>
        </p:nvSpPr>
        <p:spPr>
          <a:xfrm>
            <a:off x="3011805" y="3181350"/>
            <a:ext cx="6168390" cy="967740"/>
          </a:xfrm>
          <a:prstGeom prst="roundRect">
            <a:avLst/>
          </a:prstGeom>
          <a:solidFill>
            <a:schemeClr val="accent2">
              <a:alpha val="3961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245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12B58E76-F704-D913-2323-D1A0C03A1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3;g2ab840fe4195c7bf_0">
            <a:extLst>
              <a:ext uri="{FF2B5EF4-FFF2-40B4-BE49-F238E27FC236}">
                <a16:creationId xmlns:a16="http://schemas.microsoft.com/office/drawing/2014/main" id="{ABCFB535-280A-5DDF-8835-30FE46AD4B6B}"/>
              </a:ext>
            </a:extLst>
          </p:cNvPr>
          <p:cNvSpPr txBox="1">
            <a:spLocks/>
          </p:cNvSpPr>
          <p:nvPr/>
        </p:nvSpPr>
        <p:spPr>
          <a:xfrm>
            <a:off x="472440" y="500862"/>
            <a:ext cx="10515600" cy="132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 b="0" i="0" u="none" strike="noStrike" cap="none">
                <a:solidFill>
                  <a:srgbClr val="00785D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latin typeface="Cambria"/>
                <a:ea typeface="Cambria"/>
                <a:cs typeface="Cambria"/>
                <a:sym typeface="Cambria"/>
              </a:rPr>
              <a:t>Problem Statement</a:t>
            </a:r>
            <a:endParaRPr lang="en-US" sz="66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1A5606-D30F-EA7F-02AA-86CE8633AF53}"/>
              </a:ext>
            </a:extLst>
          </p:cNvPr>
          <p:cNvSpPr txBox="1"/>
          <p:nvPr/>
        </p:nvSpPr>
        <p:spPr>
          <a:xfrm>
            <a:off x="472440" y="1570854"/>
            <a:ext cx="11353521" cy="1328023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Attach </a:t>
            </a:r>
            <a:r>
              <a:rPr lang="en-US" altLang="zh-CN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one or two magnets 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to a </a:t>
            </a: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non-magnetic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 and </a:t>
            </a: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non-conductive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 base such that they attract a magnet suspended from a string. Investigate how the </a:t>
            </a:r>
            <a:r>
              <a:rPr lang="en-US" altLang="zh-CN" sz="24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motion of the moving magnet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 depends on </a:t>
            </a:r>
            <a:r>
              <a:rPr lang="en-US" altLang="zh-CN" sz="24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relevant parameters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.</a:t>
            </a:r>
            <a:endParaRPr lang="en-US" altLang="zh-CN" sz="24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  <a:sym typeface="Times New Roman"/>
            </a:endParaRPr>
          </a:p>
        </p:txBody>
      </p:sp>
      <p:sp>
        <p:nvSpPr>
          <p:cNvPr id="26" name="Trapezoid 21">
            <a:extLst>
              <a:ext uri="{FF2B5EF4-FFF2-40B4-BE49-F238E27FC236}">
                <a16:creationId xmlns:a16="http://schemas.microsoft.com/office/drawing/2014/main" id="{2EAB8B16-C770-41C9-201D-9592ADBDA597}"/>
              </a:ext>
            </a:extLst>
          </p:cNvPr>
          <p:cNvSpPr/>
          <p:nvPr/>
        </p:nvSpPr>
        <p:spPr>
          <a:xfrm>
            <a:off x="3380132" y="4788301"/>
            <a:ext cx="5431735" cy="1243410"/>
          </a:xfrm>
          <a:prstGeom prst="trapezoid">
            <a:avLst>
              <a:gd name="adj" fmla="val 80155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4">
            <a:extLst>
              <a:ext uri="{FF2B5EF4-FFF2-40B4-BE49-F238E27FC236}">
                <a16:creationId xmlns:a16="http://schemas.microsoft.com/office/drawing/2014/main" id="{786BA7ED-2AEA-A090-90F0-B2E6EBF0B337}"/>
              </a:ext>
            </a:extLst>
          </p:cNvPr>
          <p:cNvCxnSpPr>
            <a:cxnSpLocks/>
          </p:cNvCxnSpPr>
          <p:nvPr/>
        </p:nvCxnSpPr>
        <p:spPr>
          <a:xfrm>
            <a:off x="6154395" y="3157208"/>
            <a:ext cx="919587" cy="1261991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30" name="Straight Connector 18">
            <a:extLst>
              <a:ext uri="{FF2B5EF4-FFF2-40B4-BE49-F238E27FC236}">
                <a16:creationId xmlns:a16="http://schemas.microsoft.com/office/drawing/2014/main" id="{1C58A43B-6BC8-22E5-793A-12261F7513D4}"/>
              </a:ext>
            </a:extLst>
          </p:cNvPr>
          <p:cNvCxnSpPr>
            <a:cxnSpLocks/>
          </p:cNvCxnSpPr>
          <p:nvPr/>
        </p:nvCxnSpPr>
        <p:spPr>
          <a:xfrm>
            <a:off x="6154395" y="3030747"/>
            <a:ext cx="0" cy="233141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流程图: 直接访问存储器 13">
            <a:extLst>
              <a:ext uri="{FF2B5EF4-FFF2-40B4-BE49-F238E27FC236}">
                <a16:creationId xmlns:a16="http://schemas.microsoft.com/office/drawing/2014/main" id="{235F8CF1-84A0-0B73-7DA2-FD1B58391AF2}"/>
              </a:ext>
            </a:extLst>
          </p:cNvPr>
          <p:cNvSpPr/>
          <p:nvPr/>
        </p:nvSpPr>
        <p:spPr>
          <a:xfrm rot="16200000">
            <a:off x="6014149" y="4762122"/>
            <a:ext cx="276416" cy="923662"/>
          </a:xfrm>
          <a:prstGeom prst="flowChartMagneticDrum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直接访问存储器 13">
            <a:extLst>
              <a:ext uri="{FF2B5EF4-FFF2-40B4-BE49-F238E27FC236}">
                <a16:creationId xmlns:a16="http://schemas.microsoft.com/office/drawing/2014/main" id="{3482EAA2-333A-A18E-C317-DDE99773CA25}"/>
              </a:ext>
            </a:extLst>
          </p:cNvPr>
          <p:cNvSpPr/>
          <p:nvPr/>
        </p:nvSpPr>
        <p:spPr>
          <a:xfrm rot="14742950">
            <a:off x="6983475" y="4039448"/>
            <a:ext cx="276416" cy="923662"/>
          </a:xfrm>
          <a:prstGeom prst="flowChartMagneticDrum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053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72CC8A1A-9539-B944-2DA1-74EA78F24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流程图: 直接访问存储器 14">
            <a:extLst>
              <a:ext uri="{FF2B5EF4-FFF2-40B4-BE49-F238E27FC236}">
                <a16:creationId xmlns:a16="http://schemas.microsoft.com/office/drawing/2014/main" id="{A697178E-AE95-78F1-A5DC-142AF3A94BCA}"/>
              </a:ext>
            </a:extLst>
          </p:cNvPr>
          <p:cNvSpPr/>
          <p:nvPr/>
        </p:nvSpPr>
        <p:spPr>
          <a:xfrm rot="16200000">
            <a:off x="9424850" y="1848781"/>
            <a:ext cx="1008763" cy="1804326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Straight Arrow Connector 27">
            <a:extLst>
              <a:ext uri="{FF2B5EF4-FFF2-40B4-BE49-F238E27FC236}">
                <a16:creationId xmlns:a16="http://schemas.microsoft.com/office/drawing/2014/main" id="{9F569A87-7CF4-2A1B-E718-C004D741625A}"/>
              </a:ext>
            </a:extLst>
          </p:cNvPr>
          <p:cNvCxnSpPr/>
          <p:nvPr/>
        </p:nvCxnSpPr>
        <p:spPr>
          <a:xfrm>
            <a:off x="9614666" y="2706986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8">
            <a:extLst>
              <a:ext uri="{FF2B5EF4-FFF2-40B4-BE49-F238E27FC236}">
                <a16:creationId xmlns:a16="http://schemas.microsoft.com/office/drawing/2014/main" id="{F43EB2C5-2B4C-2361-289A-28294B5A339C}"/>
              </a:ext>
            </a:extLst>
          </p:cNvPr>
          <p:cNvCxnSpPr/>
          <p:nvPr/>
        </p:nvCxnSpPr>
        <p:spPr>
          <a:xfrm>
            <a:off x="9614666" y="2840011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9">
            <a:extLst>
              <a:ext uri="{FF2B5EF4-FFF2-40B4-BE49-F238E27FC236}">
                <a16:creationId xmlns:a16="http://schemas.microsoft.com/office/drawing/2014/main" id="{B0577FE9-EFA2-3ACC-0CD2-BB1CAC0C9E6A}"/>
              </a:ext>
            </a:extLst>
          </p:cNvPr>
          <p:cNvCxnSpPr/>
          <p:nvPr/>
        </p:nvCxnSpPr>
        <p:spPr>
          <a:xfrm>
            <a:off x="9614666" y="2965120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DD4326FB-7EAE-3E97-F598-03DD153B9F7A}"/>
              </a:ext>
            </a:extLst>
          </p:cNvPr>
          <p:cNvCxnSpPr/>
          <p:nvPr/>
        </p:nvCxnSpPr>
        <p:spPr>
          <a:xfrm>
            <a:off x="9614666" y="3093160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" name="组合 13">
            <a:extLst>
              <a:ext uri="{FF2B5EF4-FFF2-40B4-BE49-F238E27FC236}">
                <a16:creationId xmlns:a16="http://schemas.microsoft.com/office/drawing/2014/main" id="{D59D2CD0-C518-3ECD-9BD0-612AAB6D45BD}"/>
              </a:ext>
            </a:extLst>
          </p:cNvPr>
          <p:cNvGrpSpPr/>
          <p:nvPr/>
        </p:nvGrpSpPr>
        <p:grpSpPr>
          <a:xfrm>
            <a:off x="843951" y="2034725"/>
            <a:ext cx="10297885" cy="1410093"/>
            <a:chOff x="838200" y="2172749"/>
            <a:chExt cx="10297885" cy="1746108"/>
          </a:xfrm>
        </p:grpSpPr>
        <p:sp>
          <p:nvSpPr>
            <p:cNvPr id="4" name="矩形 14">
              <a:extLst>
                <a:ext uri="{FF2B5EF4-FFF2-40B4-BE49-F238E27FC236}">
                  <a16:creationId xmlns:a16="http://schemas.microsoft.com/office/drawing/2014/main" id="{45FEEFC9-580D-8BC1-5A6B-944A51A36191}"/>
                </a:ext>
              </a:extLst>
            </p:cNvPr>
            <p:cNvSpPr/>
            <p:nvPr/>
          </p:nvSpPr>
          <p:spPr>
            <a:xfrm>
              <a:off x="838200" y="2172749"/>
              <a:ext cx="10297885" cy="17461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" name="椭圆 15">
              <a:extLst>
                <a:ext uri="{FF2B5EF4-FFF2-40B4-BE49-F238E27FC236}">
                  <a16:creationId xmlns:a16="http://schemas.microsoft.com/office/drawing/2014/main" id="{13A4D803-4C3D-C559-E299-AC34C7F30A91}"/>
                </a:ext>
              </a:extLst>
            </p:cNvPr>
            <p:cNvSpPr/>
            <p:nvPr/>
          </p:nvSpPr>
          <p:spPr>
            <a:xfrm>
              <a:off x="1055915" y="2414694"/>
              <a:ext cx="1071934" cy="12627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A</a:t>
              </a:r>
              <a:endParaRPr kumimoji="1" lang="zh-CN" altLang="en-US" sz="48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6" name="组合 17">
            <a:extLst>
              <a:ext uri="{FF2B5EF4-FFF2-40B4-BE49-F238E27FC236}">
                <a16:creationId xmlns:a16="http://schemas.microsoft.com/office/drawing/2014/main" id="{9DE3416B-8282-C1F6-E998-074FB117FDC8}"/>
              </a:ext>
            </a:extLst>
          </p:cNvPr>
          <p:cNvGrpSpPr/>
          <p:nvPr/>
        </p:nvGrpSpPr>
        <p:grpSpPr>
          <a:xfrm>
            <a:off x="843951" y="3605482"/>
            <a:ext cx="10297885" cy="1369083"/>
            <a:chOff x="838200" y="2172749"/>
            <a:chExt cx="10297885" cy="1746108"/>
          </a:xfrm>
        </p:grpSpPr>
        <p:sp>
          <p:nvSpPr>
            <p:cNvPr id="7" name="矩形 26">
              <a:extLst>
                <a:ext uri="{FF2B5EF4-FFF2-40B4-BE49-F238E27FC236}">
                  <a16:creationId xmlns:a16="http://schemas.microsoft.com/office/drawing/2014/main" id="{E69CA9A1-4502-9B44-AB45-D8F00871E9CF}"/>
                </a:ext>
              </a:extLst>
            </p:cNvPr>
            <p:cNvSpPr/>
            <p:nvPr/>
          </p:nvSpPr>
          <p:spPr>
            <a:xfrm>
              <a:off x="838200" y="2172749"/>
              <a:ext cx="10297885" cy="17461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dirty="0">
                  <a:solidFill>
                    <a:schemeClr val="tx1"/>
                  </a:solidFill>
                  <a:latin typeface="Cambria" panose="02040503050406030204" pitchFamily="18" charset="0"/>
                </a:rPr>
                <a:t>Parameters</a:t>
              </a:r>
            </a:p>
          </p:txBody>
        </p:sp>
        <p:sp>
          <p:nvSpPr>
            <p:cNvPr id="8" name="椭圆 27">
              <a:extLst>
                <a:ext uri="{FF2B5EF4-FFF2-40B4-BE49-F238E27FC236}">
                  <a16:creationId xmlns:a16="http://schemas.microsoft.com/office/drawing/2014/main" id="{9E92BD51-6377-92B2-59E9-BCA9A340FF3B}"/>
                </a:ext>
              </a:extLst>
            </p:cNvPr>
            <p:cNvSpPr/>
            <p:nvPr/>
          </p:nvSpPr>
          <p:spPr>
            <a:xfrm>
              <a:off x="1055915" y="2414693"/>
              <a:ext cx="1071934" cy="12627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B</a:t>
              </a:r>
              <a:endParaRPr kumimoji="1" lang="zh-CN" altLang="en-US" sz="48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6BA3CF19-EDC4-6DF1-54E1-4B302C3534F0}"/>
              </a:ext>
            </a:extLst>
          </p:cNvPr>
          <p:cNvSpPr txBox="1">
            <a:spLocks/>
          </p:cNvSpPr>
          <p:nvPr/>
        </p:nvSpPr>
        <p:spPr>
          <a:xfrm>
            <a:off x="3009385" y="2395707"/>
            <a:ext cx="6184729" cy="9598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4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Lagrangian</a:t>
            </a:r>
            <a:endParaRPr kumimoji="1" lang="en-US" altLang="zh-CN" sz="4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5" name="Google Shape;293;g2ab840fe4195c7bf_0">
            <a:extLst>
              <a:ext uri="{FF2B5EF4-FFF2-40B4-BE49-F238E27FC236}">
                <a16:creationId xmlns:a16="http://schemas.microsoft.com/office/drawing/2014/main" id="{1D7D48AE-5D04-2AF9-67F9-057403ED490A}"/>
              </a:ext>
            </a:extLst>
          </p:cNvPr>
          <p:cNvSpPr txBox="1">
            <a:spLocks/>
          </p:cNvSpPr>
          <p:nvPr/>
        </p:nvSpPr>
        <p:spPr>
          <a:xfrm>
            <a:off x="472440" y="500863"/>
            <a:ext cx="10515600" cy="1092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 b="0" i="0" u="none" strike="noStrike" cap="none">
                <a:solidFill>
                  <a:srgbClr val="00785D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700" dirty="0">
                <a:latin typeface="Cambria"/>
                <a:sym typeface="Cambria"/>
              </a:rPr>
              <a:t>One Magnet</a:t>
            </a:r>
            <a:endParaRPr lang="en-US" sz="3700" dirty="0">
              <a:latin typeface="Cambria"/>
              <a:sym typeface="Cambria"/>
            </a:endParaRPr>
          </a:p>
        </p:txBody>
      </p:sp>
      <p:sp>
        <p:nvSpPr>
          <p:cNvPr id="17" name="矩形 29">
            <a:extLst>
              <a:ext uri="{FF2B5EF4-FFF2-40B4-BE49-F238E27FC236}">
                <a16:creationId xmlns:a16="http://schemas.microsoft.com/office/drawing/2014/main" id="{AD57127C-21B2-DCA9-CEF8-67C922820BA0}"/>
              </a:ext>
            </a:extLst>
          </p:cNvPr>
          <p:cNvSpPr/>
          <p:nvPr/>
        </p:nvSpPr>
        <p:spPr>
          <a:xfrm>
            <a:off x="843950" y="2028307"/>
            <a:ext cx="10297885" cy="1422927"/>
          </a:xfrm>
          <a:prstGeom prst="rect">
            <a:avLst/>
          </a:prstGeom>
          <a:solidFill>
            <a:schemeClr val="accent2">
              <a:alpha val="216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7867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CB7C67E8-F9B6-A456-0A81-AAE61DDD9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93;g2ab840fe4195c7bf_0">
            <a:extLst>
              <a:ext uri="{FF2B5EF4-FFF2-40B4-BE49-F238E27FC236}">
                <a16:creationId xmlns:a16="http://schemas.microsoft.com/office/drawing/2014/main" id="{7C80762B-9291-1FBE-0120-71F5B3A76E83}"/>
              </a:ext>
            </a:extLst>
          </p:cNvPr>
          <p:cNvSpPr txBox="1">
            <a:spLocks/>
          </p:cNvSpPr>
          <p:nvPr/>
        </p:nvSpPr>
        <p:spPr>
          <a:xfrm>
            <a:off x="472440" y="500863"/>
            <a:ext cx="10515600" cy="1092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 b="0" i="0" u="none" strike="noStrike" cap="none">
                <a:solidFill>
                  <a:srgbClr val="00785D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700" dirty="0" err="1">
                <a:latin typeface="Cambria"/>
                <a:sym typeface="Cambria"/>
              </a:rPr>
              <a:t>Lagrangian</a:t>
            </a:r>
            <a:endParaRPr lang="en-US" sz="3700" dirty="0">
              <a:latin typeface="Cambria"/>
              <a:sym typeface="Cambr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18">
                <a:extLst>
                  <a:ext uri="{FF2B5EF4-FFF2-40B4-BE49-F238E27FC236}">
                    <a16:creationId xmlns:a16="http://schemas.microsoft.com/office/drawing/2014/main" id="{033DA880-520E-3942-8714-6ABC56359904}"/>
                  </a:ext>
                </a:extLst>
              </p:cNvPr>
              <p:cNvSpPr txBox="1"/>
              <p:nvPr/>
            </p:nvSpPr>
            <p:spPr>
              <a:xfrm>
                <a:off x="958592" y="1554717"/>
                <a:ext cx="7307513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l-GR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𝑚𝑔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文本框 18">
                <a:extLst>
                  <a:ext uri="{FF2B5EF4-FFF2-40B4-BE49-F238E27FC236}">
                    <a16:creationId xmlns:a16="http://schemas.microsoft.com/office/drawing/2014/main" id="{033DA880-520E-3942-8714-6ABC56359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92" y="1554717"/>
                <a:ext cx="7307513" cy="521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2">
                <a:extLst>
                  <a:ext uri="{FF2B5EF4-FFF2-40B4-BE49-F238E27FC236}">
                    <a16:creationId xmlns:a16="http://schemas.microsoft.com/office/drawing/2014/main" id="{E97E0C86-1C6D-9084-305F-D4E21E32568F}"/>
                  </a:ext>
                </a:extLst>
              </p:cNvPr>
              <p:cNvSpPr txBox="1"/>
              <p:nvPr/>
            </p:nvSpPr>
            <p:spPr>
              <a:xfrm>
                <a:off x="822673" y="2689271"/>
                <a:ext cx="291079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7" name="文本框 22">
                <a:extLst>
                  <a:ext uri="{FF2B5EF4-FFF2-40B4-BE49-F238E27FC236}">
                    <a16:creationId xmlns:a16="http://schemas.microsoft.com/office/drawing/2014/main" id="{E97E0C86-1C6D-9084-305F-D4E21E325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73" y="2689271"/>
                <a:ext cx="2910797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1457DFD8-3978-4060-CBDD-37928938A412}"/>
              </a:ext>
            </a:extLst>
          </p:cNvPr>
          <p:cNvCxnSpPr>
            <a:cxnSpLocks/>
          </p:cNvCxnSpPr>
          <p:nvPr/>
        </p:nvCxnSpPr>
        <p:spPr>
          <a:xfrm>
            <a:off x="9627072" y="1370674"/>
            <a:ext cx="0" cy="4042757"/>
          </a:xfrm>
          <a:prstGeom prst="line">
            <a:avLst/>
          </a:prstGeom>
          <a:ln w="12700"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22">
                <a:extLst>
                  <a:ext uri="{FF2B5EF4-FFF2-40B4-BE49-F238E27FC236}">
                    <a16:creationId xmlns:a16="http://schemas.microsoft.com/office/drawing/2014/main" id="{036086FE-8519-DB3F-DA97-2A9E8F6F3E8C}"/>
                  </a:ext>
                </a:extLst>
              </p:cNvPr>
              <p:cNvSpPr txBox="1"/>
              <p:nvPr/>
            </p:nvSpPr>
            <p:spPr>
              <a:xfrm>
                <a:off x="9075371" y="5436226"/>
                <a:ext cx="1676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32" name="文本框 22">
                <a:extLst>
                  <a:ext uri="{FF2B5EF4-FFF2-40B4-BE49-F238E27FC236}">
                    <a16:creationId xmlns:a16="http://schemas.microsoft.com/office/drawing/2014/main" id="{036086FE-8519-DB3F-DA97-2A9E8F6F3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371" y="5436226"/>
                <a:ext cx="1676933" cy="369332"/>
              </a:xfrm>
              <a:prstGeom prst="rect">
                <a:avLst/>
              </a:prstGeom>
              <a:blipFill>
                <a:blip r:embed="rId5"/>
                <a:stretch>
                  <a:fillRect l="-3636" b="-3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Partial Circle 20">
            <a:extLst>
              <a:ext uri="{FF2B5EF4-FFF2-40B4-BE49-F238E27FC236}">
                <a16:creationId xmlns:a16="http://schemas.microsoft.com/office/drawing/2014/main" id="{FAF388BC-EF28-CF67-BAAA-5A863EB9D20D}"/>
              </a:ext>
            </a:extLst>
          </p:cNvPr>
          <p:cNvSpPr/>
          <p:nvPr/>
        </p:nvSpPr>
        <p:spPr>
          <a:xfrm>
            <a:off x="7979249" y="1077375"/>
            <a:ext cx="3295645" cy="3330480"/>
          </a:xfrm>
          <a:prstGeom prst="pie">
            <a:avLst>
              <a:gd name="adj1" fmla="val 80715"/>
              <a:gd name="adj2" fmla="val 5416887"/>
            </a:avLst>
          </a:prstGeom>
          <a:solidFill>
            <a:srgbClr val="E7E7E7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5" name="Straight Arrow Connector 27">
            <a:extLst>
              <a:ext uri="{FF2B5EF4-FFF2-40B4-BE49-F238E27FC236}">
                <a16:creationId xmlns:a16="http://schemas.microsoft.com/office/drawing/2014/main" id="{0773F031-2F57-7D6E-6A11-680C8BD8ABC9}"/>
              </a:ext>
            </a:extLst>
          </p:cNvPr>
          <p:cNvCxnSpPr>
            <a:cxnSpLocks/>
          </p:cNvCxnSpPr>
          <p:nvPr/>
        </p:nvCxnSpPr>
        <p:spPr>
          <a:xfrm>
            <a:off x="9740444" y="2729264"/>
            <a:ext cx="680189" cy="2170615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流程图: 直接访问存储器 14">
            <a:extLst>
              <a:ext uri="{FF2B5EF4-FFF2-40B4-BE49-F238E27FC236}">
                <a16:creationId xmlns:a16="http://schemas.microsoft.com/office/drawing/2014/main" id="{3C1F48C6-EC2D-B4F9-3E53-E60B760A140D}"/>
              </a:ext>
            </a:extLst>
          </p:cNvPr>
          <p:cNvSpPr/>
          <p:nvPr/>
        </p:nvSpPr>
        <p:spPr>
          <a:xfrm rot="14866336">
            <a:off x="10308267" y="4802616"/>
            <a:ext cx="285433" cy="613183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7" name="Straight Connector 22">
            <a:extLst>
              <a:ext uri="{FF2B5EF4-FFF2-40B4-BE49-F238E27FC236}">
                <a16:creationId xmlns:a16="http://schemas.microsoft.com/office/drawing/2014/main" id="{261BACF0-D848-6C9C-3A20-0623FE072681}"/>
              </a:ext>
            </a:extLst>
          </p:cNvPr>
          <p:cNvCxnSpPr>
            <a:endCxn id="39" idx="7"/>
          </p:cNvCxnSpPr>
          <p:nvPr/>
        </p:nvCxnSpPr>
        <p:spPr>
          <a:xfrm flipV="1">
            <a:off x="9627071" y="2322700"/>
            <a:ext cx="1172752" cy="29339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4">
            <a:extLst>
              <a:ext uri="{FF2B5EF4-FFF2-40B4-BE49-F238E27FC236}">
                <a16:creationId xmlns:a16="http://schemas.microsoft.com/office/drawing/2014/main" id="{258146F3-27C7-75A2-9FA0-D6F1FD0209C4}"/>
              </a:ext>
            </a:extLst>
          </p:cNvPr>
          <p:cNvCxnSpPr>
            <a:cxnSpLocks/>
          </p:cNvCxnSpPr>
          <p:nvPr/>
        </p:nvCxnSpPr>
        <p:spPr>
          <a:xfrm>
            <a:off x="9634635" y="2590730"/>
            <a:ext cx="747615" cy="2421486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39" name="Oval 19">
            <a:extLst>
              <a:ext uri="{FF2B5EF4-FFF2-40B4-BE49-F238E27FC236}">
                <a16:creationId xmlns:a16="http://schemas.microsoft.com/office/drawing/2014/main" id="{DCE3C39B-5FE7-5DD1-96DA-BD270CACAAD9}"/>
              </a:ext>
            </a:extLst>
          </p:cNvPr>
          <p:cNvSpPr/>
          <p:nvPr/>
        </p:nvSpPr>
        <p:spPr>
          <a:xfrm>
            <a:off x="7986810" y="2201172"/>
            <a:ext cx="3295650" cy="829843"/>
          </a:xfrm>
          <a:prstGeom prst="ellipse">
            <a:avLst/>
          </a:prstGeom>
          <a:solidFill>
            <a:srgbClr val="DDDDDD">
              <a:alpha val="69804"/>
            </a:srgbClr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Straight Connector 15">
            <a:extLst>
              <a:ext uri="{FF2B5EF4-FFF2-40B4-BE49-F238E27FC236}">
                <a16:creationId xmlns:a16="http://schemas.microsoft.com/office/drawing/2014/main" id="{60E200E9-CFBD-9526-FF1E-B63AFB72F061}"/>
              </a:ext>
            </a:extLst>
          </p:cNvPr>
          <p:cNvCxnSpPr>
            <a:cxnSpLocks/>
          </p:cNvCxnSpPr>
          <p:nvPr/>
        </p:nvCxnSpPr>
        <p:spPr>
          <a:xfrm>
            <a:off x="9627072" y="1370674"/>
            <a:ext cx="0" cy="4042757"/>
          </a:xfrm>
          <a:prstGeom prst="line">
            <a:avLst/>
          </a:prstGeom>
          <a:ln w="12700"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24">
                <a:extLst>
                  <a:ext uri="{FF2B5EF4-FFF2-40B4-BE49-F238E27FC236}">
                    <a16:creationId xmlns:a16="http://schemas.microsoft.com/office/drawing/2014/main" id="{F080E7EF-75CF-E112-C47E-7096C0634185}"/>
                  </a:ext>
                </a:extLst>
              </p:cNvPr>
              <p:cNvSpPr txBox="1"/>
              <p:nvPr/>
            </p:nvSpPr>
            <p:spPr>
              <a:xfrm>
                <a:off x="10706097" y="2339094"/>
                <a:ext cx="176972" cy="244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TextBox 24">
                <a:extLst>
                  <a:ext uri="{FF2B5EF4-FFF2-40B4-BE49-F238E27FC236}">
                    <a16:creationId xmlns:a16="http://schemas.microsoft.com/office/drawing/2014/main" id="{F080E7EF-75CF-E112-C47E-7096C0634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7" y="2339094"/>
                <a:ext cx="176972" cy="244875"/>
              </a:xfrm>
              <a:prstGeom prst="rect">
                <a:avLst/>
              </a:prstGeom>
              <a:blipFill>
                <a:blip r:embed="rId6"/>
                <a:stretch>
                  <a:fillRect l="-31034" r="-31034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25">
                <a:extLst>
                  <a:ext uri="{FF2B5EF4-FFF2-40B4-BE49-F238E27FC236}">
                    <a16:creationId xmlns:a16="http://schemas.microsoft.com/office/drawing/2014/main" id="{DA0D8C20-68E7-E5D9-820B-E47A08A581FB}"/>
                  </a:ext>
                </a:extLst>
              </p:cNvPr>
              <p:cNvSpPr txBox="1"/>
              <p:nvPr/>
            </p:nvSpPr>
            <p:spPr>
              <a:xfrm>
                <a:off x="9716348" y="3662973"/>
                <a:ext cx="187872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TextBox 25">
                <a:extLst>
                  <a:ext uri="{FF2B5EF4-FFF2-40B4-BE49-F238E27FC236}">
                    <a16:creationId xmlns:a16="http://schemas.microsoft.com/office/drawing/2014/main" id="{DA0D8C20-68E7-E5D9-820B-E47A08A58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348" y="3662973"/>
                <a:ext cx="187872" cy="314766"/>
              </a:xfrm>
              <a:prstGeom prst="rect">
                <a:avLst/>
              </a:prstGeom>
              <a:blipFill>
                <a:blip r:embed="rId7"/>
                <a:stretch>
                  <a:fillRect l="-12903" t="-13462" r="-64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29">
                <a:extLst>
                  <a:ext uri="{FF2B5EF4-FFF2-40B4-BE49-F238E27FC236}">
                    <a16:creationId xmlns:a16="http://schemas.microsoft.com/office/drawing/2014/main" id="{15A2DBA4-D4B0-E30A-938E-3E239EBE59B7}"/>
                  </a:ext>
                </a:extLst>
              </p:cNvPr>
              <p:cNvSpPr txBox="1"/>
              <p:nvPr/>
            </p:nvSpPr>
            <p:spPr>
              <a:xfrm>
                <a:off x="10130993" y="3666727"/>
                <a:ext cx="130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43" name="TextBox 29">
                <a:extLst>
                  <a:ext uri="{FF2B5EF4-FFF2-40B4-BE49-F238E27FC236}">
                    <a16:creationId xmlns:a16="http://schemas.microsoft.com/office/drawing/2014/main" id="{15A2DBA4-D4B0-E30A-938E-3E239EBE5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993" y="3666727"/>
                <a:ext cx="130740" cy="276999"/>
              </a:xfrm>
              <a:prstGeom prst="rect">
                <a:avLst/>
              </a:prstGeom>
              <a:blipFill>
                <a:blip r:embed="rId8"/>
                <a:stretch>
                  <a:fillRect l="-23810" r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箭头: 左弧形 43">
            <a:extLst>
              <a:ext uri="{FF2B5EF4-FFF2-40B4-BE49-F238E27FC236}">
                <a16:creationId xmlns:a16="http://schemas.microsoft.com/office/drawing/2014/main" id="{614136A5-42F5-7F67-9EB3-E860C4D54AF7}"/>
              </a:ext>
            </a:extLst>
          </p:cNvPr>
          <p:cNvSpPr/>
          <p:nvPr/>
        </p:nvSpPr>
        <p:spPr>
          <a:xfrm>
            <a:off x="276459" y="2061469"/>
            <a:ext cx="640646" cy="221986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18">
                <a:extLst>
                  <a:ext uri="{FF2B5EF4-FFF2-40B4-BE49-F238E27FC236}">
                    <a16:creationId xmlns:a16="http://schemas.microsoft.com/office/drawing/2014/main" id="{61B88747-772E-53B8-5F83-E0198C46519F}"/>
                  </a:ext>
                </a:extLst>
              </p:cNvPr>
              <p:cNvSpPr txBox="1"/>
              <p:nvPr/>
            </p:nvSpPr>
            <p:spPr>
              <a:xfrm>
                <a:off x="739320" y="4146915"/>
                <a:ext cx="6294865" cy="166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acc>
                                    <m:accPr>
                                      <m:chr m:val="̇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𝜕𝜃</m:t>
                                          </m:r>
                                        </m:den>
                                      </m:f>
                                    </m:e>
                                  </m:func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acc>
                                    <m:accPr>
                                      <m:chr m:val="̇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acc>
                                    <m:accPr>
                                      <m:chr m:val="̈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acc>
                                    <m:accPr>
                                      <m:chr m:val="̇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  <m:acc>
                                    <m:accPr>
                                      <m:chr m:val="̇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den>
                                  </m:f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acc>
                                    <m:accPr>
                                      <m:chr m:val="̇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文本框 18">
                <a:extLst>
                  <a:ext uri="{FF2B5EF4-FFF2-40B4-BE49-F238E27FC236}">
                    <a16:creationId xmlns:a16="http://schemas.microsoft.com/office/drawing/2014/main" id="{61B88747-772E-53B8-5F83-E0198C465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20" y="4146915"/>
                <a:ext cx="6294865" cy="1664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649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EFDCDA05-526E-5069-830D-E73FBEEA1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93;g2ab840fe4195c7bf_0">
            <a:extLst>
              <a:ext uri="{FF2B5EF4-FFF2-40B4-BE49-F238E27FC236}">
                <a16:creationId xmlns:a16="http://schemas.microsoft.com/office/drawing/2014/main" id="{56C4FBAC-826E-96FF-6591-1F44B65F53E2}"/>
              </a:ext>
            </a:extLst>
          </p:cNvPr>
          <p:cNvSpPr txBox="1">
            <a:spLocks/>
          </p:cNvSpPr>
          <p:nvPr/>
        </p:nvSpPr>
        <p:spPr>
          <a:xfrm>
            <a:off x="472440" y="500863"/>
            <a:ext cx="10515600" cy="1092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 b="0" i="0" u="none" strike="noStrike" cap="none">
                <a:solidFill>
                  <a:srgbClr val="00785D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700" dirty="0">
                <a:latin typeface="Cambria"/>
                <a:sym typeface="Cambria"/>
              </a:rPr>
              <a:t>Force Distribution</a:t>
            </a:r>
            <a:endParaRPr lang="en-US" sz="3700" dirty="0">
              <a:latin typeface="Cambria"/>
              <a:sym typeface="Cambria"/>
            </a:endParaRPr>
          </a:p>
        </p:txBody>
      </p:sp>
      <p:sp>
        <p:nvSpPr>
          <p:cNvPr id="4" name="矩形 29">
            <a:extLst>
              <a:ext uri="{FF2B5EF4-FFF2-40B4-BE49-F238E27FC236}">
                <a16:creationId xmlns:a16="http://schemas.microsoft.com/office/drawing/2014/main" id="{88BB988F-968E-9474-60B1-A1D0481A3A29}"/>
              </a:ext>
            </a:extLst>
          </p:cNvPr>
          <p:cNvSpPr/>
          <p:nvPr/>
        </p:nvSpPr>
        <p:spPr>
          <a:xfrm>
            <a:off x="-89140" y="2581411"/>
            <a:ext cx="12370279" cy="174610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b="1" dirty="0">
                <a:solidFill>
                  <a:schemeClr val="bg1"/>
                </a:solidFill>
              </a:rPr>
              <a:t>Fit with Experimental </a:t>
            </a:r>
            <a:endParaRPr kumimoji="1" lang="zh-CN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123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737710C5-6EC3-380D-A8DB-399BF4AC7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流程图: 直接访问存储器 14">
            <a:extLst>
              <a:ext uri="{FF2B5EF4-FFF2-40B4-BE49-F238E27FC236}">
                <a16:creationId xmlns:a16="http://schemas.microsoft.com/office/drawing/2014/main" id="{73959B41-950C-5E42-D20F-48F048E82EA5}"/>
              </a:ext>
            </a:extLst>
          </p:cNvPr>
          <p:cNvSpPr/>
          <p:nvPr/>
        </p:nvSpPr>
        <p:spPr>
          <a:xfrm rot="16200000">
            <a:off x="9419099" y="1296685"/>
            <a:ext cx="1008763" cy="1804326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Straight Arrow Connector 27">
            <a:extLst>
              <a:ext uri="{FF2B5EF4-FFF2-40B4-BE49-F238E27FC236}">
                <a16:creationId xmlns:a16="http://schemas.microsoft.com/office/drawing/2014/main" id="{3F7E3DBC-7AED-F97F-7F31-597A7BD95EF5}"/>
              </a:ext>
            </a:extLst>
          </p:cNvPr>
          <p:cNvCxnSpPr/>
          <p:nvPr/>
        </p:nvCxnSpPr>
        <p:spPr>
          <a:xfrm>
            <a:off x="9608915" y="2154890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8">
            <a:extLst>
              <a:ext uri="{FF2B5EF4-FFF2-40B4-BE49-F238E27FC236}">
                <a16:creationId xmlns:a16="http://schemas.microsoft.com/office/drawing/2014/main" id="{ABC9A197-0C41-B7FF-DFF8-0267BF7207DD}"/>
              </a:ext>
            </a:extLst>
          </p:cNvPr>
          <p:cNvCxnSpPr/>
          <p:nvPr/>
        </p:nvCxnSpPr>
        <p:spPr>
          <a:xfrm>
            <a:off x="9608915" y="2287915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9">
            <a:extLst>
              <a:ext uri="{FF2B5EF4-FFF2-40B4-BE49-F238E27FC236}">
                <a16:creationId xmlns:a16="http://schemas.microsoft.com/office/drawing/2014/main" id="{058E1CE5-89D9-8D29-4A65-99072FAE0F02}"/>
              </a:ext>
            </a:extLst>
          </p:cNvPr>
          <p:cNvCxnSpPr/>
          <p:nvPr/>
        </p:nvCxnSpPr>
        <p:spPr>
          <a:xfrm>
            <a:off x="9608915" y="2413024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645921B5-917C-4DF6-E236-16B148E5C8A2}"/>
              </a:ext>
            </a:extLst>
          </p:cNvPr>
          <p:cNvCxnSpPr/>
          <p:nvPr/>
        </p:nvCxnSpPr>
        <p:spPr>
          <a:xfrm>
            <a:off x="9608915" y="2541064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" name="组合 13">
            <a:extLst>
              <a:ext uri="{FF2B5EF4-FFF2-40B4-BE49-F238E27FC236}">
                <a16:creationId xmlns:a16="http://schemas.microsoft.com/office/drawing/2014/main" id="{92989DBF-A8CE-9698-FB37-36956A93A221}"/>
              </a:ext>
            </a:extLst>
          </p:cNvPr>
          <p:cNvGrpSpPr/>
          <p:nvPr/>
        </p:nvGrpSpPr>
        <p:grpSpPr>
          <a:xfrm>
            <a:off x="838200" y="1482629"/>
            <a:ext cx="10297885" cy="1410093"/>
            <a:chOff x="838200" y="2172749"/>
            <a:chExt cx="10297885" cy="1746108"/>
          </a:xfrm>
        </p:grpSpPr>
        <p:sp>
          <p:nvSpPr>
            <p:cNvPr id="4" name="矩形 14">
              <a:extLst>
                <a:ext uri="{FF2B5EF4-FFF2-40B4-BE49-F238E27FC236}">
                  <a16:creationId xmlns:a16="http://schemas.microsoft.com/office/drawing/2014/main" id="{F47341BE-AD26-D800-4CEE-A354EE13BF1D}"/>
                </a:ext>
              </a:extLst>
            </p:cNvPr>
            <p:cNvSpPr/>
            <p:nvPr/>
          </p:nvSpPr>
          <p:spPr>
            <a:xfrm>
              <a:off x="838200" y="2172749"/>
              <a:ext cx="10297885" cy="17461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" name="椭圆 15">
              <a:extLst>
                <a:ext uri="{FF2B5EF4-FFF2-40B4-BE49-F238E27FC236}">
                  <a16:creationId xmlns:a16="http://schemas.microsoft.com/office/drawing/2014/main" id="{5CC7A4B3-840C-509D-FDB9-A2FFFF80E570}"/>
                </a:ext>
              </a:extLst>
            </p:cNvPr>
            <p:cNvSpPr/>
            <p:nvPr/>
          </p:nvSpPr>
          <p:spPr>
            <a:xfrm>
              <a:off x="1055915" y="2414694"/>
              <a:ext cx="1071934" cy="12627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A</a:t>
              </a:r>
              <a:endParaRPr kumimoji="1" lang="zh-CN" altLang="en-US" sz="48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6" name="组合 17">
            <a:extLst>
              <a:ext uri="{FF2B5EF4-FFF2-40B4-BE49-F238E27FC236}">
                <a16:creationId xmlns:a16="http://schemas.microsoft.com/office/drawing/2014/main" id="{589D9D41-ED16-B6F0-9EBD-2634E860B913}"/>
              </a:ext>
            </a:extLst>
          </p:cNvPr>
          <p:cNvGrpSpPr/>
          <p:nvPr/>
        </p:nvGrpSpPr>
        <p:grpSpPr>
          <a:xfrm>
            <a:off x="838200" y="3053386"/>
            <a:ext cx="10297885" cy="1369083"/>
            <a:chOff x="838200" y="2172749"/>
            <a:chExt cx="10297885" cy="1746108"/>
          </a:xfrm>
        </p:grpSpPr>
        <p:sp>
          <p:nvSpPr>
            <p:cNvPr id="7" name="矩形 26">
              <a:extLst>
                <a:ext uri="{FF2B5EF4-FFF2-40B4-BE49-F238E27FC236}">
                  <a16:creationId xmlns:a16="http://schemas.microsoft.com/office/drawing/2014/main" id="{F6C3F8B0-D6CB-6962-C005-BD867621E6AB}"/>
                </a:ext>
              </a:extLst>
            </p:cNvPr>
            <p:cNvSpPr/>
            <p:nvPr/>
          </p:nvSpPr>
          <p:spPr>
            <a:xfrm>
              <a:off x="838200" y="2172749"/>
              <a:ext cx="10297885" cy="17461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dirty="0">
                  <a:solidFill>
                    <a:schemeClr val="tx1"/>
                  </a:solidFill>
                  <a:latin typeface="Cambria" panose="02040503050406030204" pitchFamily="18" charset="0"/>
                </a:rPr>
                <a:t>One Magnet</a:t>
              </a:r>
            </a:p>
          </p:txBody>
        </p:sp>
        <p:sp>
          <p:nvSpPr>
            <p:cNvPr id="8" name="椭圆 27">
              <a:extLst>
                <a:ext uri="{FF2B5EF4-FFF2-40B4-BE49-F238E27FC236}">
                  <a16:creationId xmlns:a16="http://schemas.microsoft.com/office/drawing/2014/main" id="{036658B4-E57B-DCB7-3FA5-FF2C6E7D9C9C}"/>
                </a:ext>
              </a:extLst>
            </p:cNvPr>
            <p:cNvSpPr/>
            <p:nvPr/>
          </p:nvSpPr>
          <p:spPr>
            <a:xfrm>
              <a:off x="1055915" y="2414693"/>
              <a:ext cx="1071934" cy="12627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B</a:t>
              </a:r>
              <a:endParaRPr kumimoji="1" lang="zh-CN" altLang="en-US" sz="48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5261322E-0FB5-4DD0-7344-88C36DEE4422}"/>
              </a:ext>
            </a:extLst>
          </p:cNvPr>
          <p:cNvSpPr txBox="1">
            <a:spLocks/>
          </p:cNvSpPr>
          <p:nvPr/>
        </p:nvSpPr>
        <p:spPr>
          <a:xfrm>
            <a:off x="3003634" y="1843611"/>
            <a:ext cx="6184729" cy="9598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4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Magnet Model</a:t>
            </a:r>
          </a:p>
        </p:txBody>
      </p:sp>
      <p:sp>
        <p:nvSpPr>
          <p:cNvPr id="15" name="Google Shape;293;g2ab840fe4195c7bf_0">
            <a:extLst>
              <a:ext uri="{FF2B5EF4-FFF2-40B4-BE49-F238E27FC236}">
                <a16:creationId xmlns:a16="http://schemas.microsoft.com/office/drawing/2014/main" id="{C8F02E39-A1AF-6D75-B8CE-9D11A9C8D7A4}"/>
              </a:ext>
            </a:extLst>
          </p:cNvPr>
          <p:cNvSpPr txBox="1">
            <a:spLocks/>
          </p:cNvSpPr>
          <p:nvPr/>
        </p:nvSpPr>
        <p:spPr>
          <a:xfrm>
            <a:off x="472440" y="500863"/>
            <a:ext cx="10515600" cy="1092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 b="0" i="0" u="none" strike="noStrike" cap="none">
                <a:solidFill>
                  <a:srgbClr val="00785D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00" dirty="0">
                <a:latin typeface="Cambria"/>
                <a:sym typeface="Cambria"/>
              </a:rPr>
              <a:t>Theoretical Model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1759908-03B4-4350-23AD-2D55227CA6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511" r="1302"/>
          <a:stretch/>
        </p:blipFill>
        <p:spPr>
          <a:xfrm>
            <a:off x="8728959" y="3069513"/>
            <a:ext cx="2351096" cy="1304662"/>
          </a:xfrm>
          <a:prstGeom prst="rect">
            <a:avLst/>
          </a:prstGeom>
        </p:spPr>
      </p:pic>
      <p:grpSp>
        <p:nvGrpSpPr>
          <p:cNvPr id="10" name="组合 17">
            <a:extLst>
              <a:ext uri="{FF2B5EF4-FFF2-40B4-BE49-F238E27FC236}">
                <a16:creationId xmlns:a16="http://schemas.microsoft.com/office/drawing/2014/main" id="{C5ACC1E4-8CF3-8A24-0588-3BF05060FD70}"/>
              </a:ext>
            </a:extLst>
          </p:cNvPr>
          <p:cNvGrpSpPr/>
          <p:nvPr/>
        </p:nvGrpSpPr>
        <p:grpSpPr>
          <a:xfrm>
            <a:off x="838200" y="4612172"/>
            <a:ext cx="10297885" cy="1369083"/>
            <a:chOff x="838200" y="2172749"/>
            <a:chExt cx="10297885" cy="1746108"/>
          </a:xfrm>
        </p:grpSpPr>
        <p:sp>
          <p:nvSpPr>
            <p:cNvPr id="13" name="矩形 26">
              <a:extLst>
                <a:ext uri="{FF2B5EF4-FFF2-40B4-BE49-F238E27FC236}">
                  <a16:creationId xmlns:a16="http://schemas.microsoft.com/office/drawing/2014/main" id="{13607B9F-B112-D22B-F7BF-0A08691C3ECE}"/>
                </a:ext>
              </a:extLst>
            </p:cNvPr>
            <p:cNvSpPr/>
            <p:nvPr/>
          </p:nvSpPr>
          <p:spPr>
            <a:xfrm>
              <a:off x="838200" y="2172749"/>
              <a:ext cx="10297885" cy="17461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dirty="0">
                  <a:solidFill>
                    <a:schemeClr val="tx1"/>
                  </a:solidFill>
                  <a:latin typeface="Cambria" panose="02040503050406030204" pitchFamily="18" charset="0"/>
                </a:rPr>
                <a:t>Two Magnets</a:t>
              </a:r>
            </a:p>
          </p:txBody>
        </p:sp>
        <p:sp>
          <p:nvSpPr>
            <p:cNvPr id="14" name="椭圆 27">
              <a:extLst>
                <a:ext uri="{FF2B5EF4-FFF2-40B4-BE49-F238E27FC236}">
                  <a16:creationId xmlns:a16="http://schemas.microsoft.com/office/drawing/2014/main" id="{DE4B962C-5C4D-58FE-0A50-D9D8D65A540B}"/>
                </a:ext>
              </a:extLst>
            </p:cNvPr>
            <p:cNvSpPr/>
            <p:nvPr/>
          </p:nvSpPr>
          <p:spPr>
            <a:xfrm>
              <a:off x="1055915" y="2414693"/>
              <a:ext cx="1071934" cy="12627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C</a:t>
              </a:r>
              <a:endParaRPr kumimoji="1" lang="zh-CN" altLang="en-US" sz="48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17" name="矩形 29">
            <a:extLst>
              <a:ext uri="{FF2B5EF4-FFF2-40B4-BE49-F238E27FC236}">
                <a16:creationId xmlns:a16="http://schemas.microsoft.com/office/drawing/2014/main" id="{7C465225-2DEB-9440-029E-BC42042C9619}"/>
              </a:ext>
            </a:extLst>
          </p:cNvPr>
          <p:cNvSpPr/>
          <p:nvPr/>
        </p:nvSpPr>
        <p:spPr>
          <a:xfrm>
            <a:off x="838199" y="3036116"/>
            <a:ext cx="10297885" cy="1422927"/>
          </a:xfrm>
          <a:prstGeom prst="rect">
            <a:avLst/>
          </a:prstGeom>
          <a:solidFill>
            <a:schemeClr val="accent2">
              <a:alpha val="216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2802496-7AF9-794E-D887-2D22936450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56" r="53352"/>
          <a:stretch/>
        </p:blipFill>
        <p:spPr>
          <a:xfrm>
            <a:off x="9371752" y="4630120"/>
            <a:ext cx="1580943" cy="133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66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51C48871-CD76-51F9-7A53-4D4A53B9A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93;g2ab840fe4195c7bf_0">
            <a:extLst>
              <a:ext uri="{FF2B5EF4-FFF2-40B4-BE49-F238E27FC236}">
                <a16:creationId xmlns:a16="http://schemas.microsoft.com/office/drawing/2014/main" id="{B4CA7C84-FCD3-ACF0-A935-CE58434AC313}"/>
              </a:ext>
            </a:extLst>
          </p:cNvPr>
          <p:cNvSpPr txBox="1">
            <a:spLocks/>
          </p:cNvSpPr>
          <p:nvPr/>
        </p:nvSpPr>
        <p:spPr>
          <a:xfrm>
            <a:off x="472440" y="500863"/>
            <a:ext cx="10515600" cy="1092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 b="0" i="0" u="none" strike="noStrike" cap="none">
                <a:solidFill>
                  <a:srgbClr val="00785D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700" dirty="0">
                <a:latin typeface="Cambria"/>
                <a:sym typeface="Cambria"/>
              </a:rPr>
              <a:t>Theoretical Result</a:t>
            </a:r>
            <a:endParaRPr lang="en-US" sz="3700" dirty="0">
              <a:latin typeface="Cambria"/>
              <a:sym typeface="Cambria"/>
            </a:endParaRP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EB85298E-BC5A-DF1E-D089-2CED5473AFAA}"/>
              </a:ext>
            </a:extLst>
          </p:cNvPr>
          <p:cNvCxnSpPr>
            <a:cxnSpLocks/>
          </p:cNvCxnSpPr>
          <p:nvPr/>
        </p:nvCxnSpPr>
        <p:spPr>
          <a:xfrm>
            <a:off x="9627072" y="1370674"/>
            <a:ext cx="0" cy="4042757"/>
          </a:xfrm>
          <a:prstGeom prst="line">
            <a:avLst/>
          </a:prstGeom>
          <a:ln w="12700"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5">
            <a:extLst>
              <a:ext uri="{FF2B5EF4-FFF2-40B4-BE49-F238E27FC236}">
                <a16:creationId xmlns:a16="http://schemas.microsoft.com/office/drawing/2014/main" id="{0083348B-A86A-68D0-BC25-F0C487808076}"/>
              </a:ext>
            </a:extLst>
          </p:cNvPr>
          <p:cNvCxnSpPr>
            <a:cxnSpLocks/>
          </p:cNvCxnSpPr>
          <p:nvPr/>
        </p:nvCxnSpPr>
        <p:spPr>
          <a:xfrm>
            <a:off x="9627072" y="1370674"/>
            <a:ext cx="0" cy="4042757"/>
          </a:xfrm>
          <a:prstGeom prst="line">
            <a:avLst/>
          </a:prstGeom>
          <a:ln w="12700"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609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171A4506-1173-806C-3E84-BB030A647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3;g2ab840fe4195c7bf_0">
            <a:extLst>
              <a:ext uri="{FF2B5EF4-FFF2-40B4-BE49-F238E27FC236}">
                <a16:creationId xmlns:a16="http://schemas.microsoft.com/office/drawing/2014/main" id="{54F6F019-09C8-3036-E6F0-7D7AD656056D}"/>
              </a:ext>
            </a:extLst>
          </p:cNvPr>
          <p:cNvSpPr txBox="1">
            <a:spLocks/>
          </p:cNvSpPr>
          <p:nvPr/>
        </p:nvSpPr>
        <p:spPr>
          <a:xfrm>
            <a:off x="472440" y="500862"/>
            <a:ext cx="10515600" cy="132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 b="0" i="0" u="none" strike="noStrike" cap="none">
                <a:solidFill>
                  <a:srgbClr val="00785D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800" dirty="0">
                <a:latin typeface="Cambria"/>
                <a:ea typeface="Cambria"/>
                <a:cs typeface="Cambria"/>
                <a:sym typeface="Cambria"/>
              </a:rPr>
              <a:t>Problem Statement</a:t>
            </a:r>
            <a:endParaRPr lang="en-US" altLang="zh-CN" sz="66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AF0FAC-A2AB-94FF-EFFF-6EA47E0AB8F1}"/>
              </a:ext>
            </a:extLst>
          </p:cNvPr>
          <p:cNvSpPr txBox="1"/>
          <p:nvPr/>
        </p:nvSpPr>
        <p:spPr>
          <a:xfrm>
            <a:off x="472440" y="1570854"/>
            <a:ext cx="11353521" cy="1328023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Attach </a:t>
            </a:r>
            <a:r>
              <a:rPr lang="en-US" altLang="zh-CN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one or two magnets 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to a </a:t>
            </a: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non-magnetic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 and </a:t>
            </a: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non-conductive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 base such that they attract a magnet suspended from a string. Investigate how the </a:t>
            </a:r>
            <a:r>
              <a:rPr lang="en-US" altLang="zh-CN" sz="24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motion of the moving magnet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 depends on </a:t>
            </a:r>
            <a:r>
              <a:rPr lang="en-US" altLang="zh-CN" sz="24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relevant parameters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.</a:t>
            </a:r>
            <a:endParaRPr lang="en-US" altLang="zh-CN" sz="24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  <a:sym typeface="Times New Roman"/>
            </a:endParaRPr>
          </a:p>
        </p:txBody>
      </p:sp>
      <p:sp>
        <p:nvSpPr>
          <p:cNvPr id="2" name="Trapezoid 21">
            <a:extLst>
              <a:ext uri="{FF2B5EF4-FFF2-40B4-BE49-F238E27FC236}">
                <a16:creationId xmlns:a16="http://schemas.microsoft.com/office/drawing/2014/main" id="{14FC584A-0014-4CF9-F215-6A079D892DAD}"/>
              </a:ext>
            </a:extLst>
          </p:cNvPr>
          <p:cNvSpPr/>
          <p:nvPr/>
        </p:nvSpPr>
        <p:spPr>
          <a:xfrm>
            <a:off x="3380132" y="4788301"/>
            <a:ext cx="5431735" cy="1243410"/>
          </a:xfrm>
          <a:prstGeom prst="trapezoid">
            <a:avLst>
              <a:gd name="adj" fmla="val 80155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直接访问存储器 13">
            <a:extLst>
              <a:ext uri="{FF2B5EF4-FFF2-40B4-BE49-F238E27FC236}">
                <a16:creationId xmlns:a16="http://schemas.microsoft.com/office/drawing/2014/main" id="{B0C0DE5B-AE25-6957-005E-42C9D8F7892D}"/>
              </a:ext>
            </a:extLst>
          </p:cNvPr>
          <p:cNvSpPr/>
          <p:nvPr/>
        </p:nvSpPr>
        <p:spPr>
          <a:xfrm rot="16200000">
            <a:off x="6010992" y="4961015"/>
            <a:ext cx="276416" cy="652262"/>
          </a:xfrm>
          <a:prstGeom prst="flowChartMagneticDrum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直接访问存储器 14">
            <a:extLst>
              <a:ext uri="{FF2B5EF4-FFF2-40B4-BE49-F238E27FC236}">
                <a16:creationId xmlns:a16="http://schemas.microsoft.com/office/drawing/2014/main" id="{FBC9D0E8-3275-48E8-7BAA-88FF51E9B66C}"/>
              </a:ext>
            </a:extLst>
          </p:cNvPr>
          <p:cNvSpPr/>
          <p:nvPr/>
        </p:nvSpPr>
        <p:spPr>
          <a:xfrm rot="14517309">
            <a:off x="6979617" y="4196107"/>
            <a:ext cx="285433" cy="613183"/>
          </a:xfrm>
          <a:prstGeom prst="flowChartMagneticDrum">
            <a:avLst/>
          </a:prstGeom>
          <a:solidFill>
            <a:schemeClr val="accent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F8824DC-2073-491F-7F40-DABF8ACE0FE2}"/>
              </a:ext>
            </a:extLst>
          </p:cNvPr>
          <p:cNvCxnSpPr>
            <a:cxnSpLocks/>
          </p:cNvCxnSpPr>
          <p:nvPr/>
        </p:nvCxnSpPr>
        <p:spPr>
          <a:xfrm>
            <a:off x="6154395" y="3157208"/>
            <a:ext cx="919587" cy="1261991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8" name="Straight Connector 18">
            <a:extLst>
              <a:ext uri="{FF2B5EF4-FFF2-40B4-BE49-F238E27FC236}">
                <a16:creationId xmlns:a16="http://schemas.microsoft.com/office/drawing/2014/main" id="{135FD9C3-EB7D-994C-C9F1-1915C81916ED}"/>
              </a:ext>
            </a:extLst>
          </p:cNvPr>
          <p:cNvCxnSpPr>
            <a:cxnSpLocks/>
          </p:cNvCxnSpPr>
          <p:nvPr/>
        </p:nvCxnSpPr>
        <p:spPr>
          <a:xfrm>
            <a:off x="6154395" y="3030747"/>
            <a:ext cx="0" cy="233141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7">
            <a:extLst>
              <a:ext uri="{FF2B5EF4-FFF2-40B4-BE49-F238E27FC236}">
                <a16:creationId xmlns:a16="http://schemas.microsoft.com/office/drawing/2014/main" id="{9A9E2C02-ED54-8468-DE49-2E8DB5D64EE7}"/>
              </a:ext>
            </a:extLst>
          </p:cNvPr>
          <p:cNvGrpSpPr/>
          <p:nvPr/>
        </p:nvGrpSpPr>
        <p:grpSpPr>
          <a:xfrm>
            <a:off x="8334146" y="3071368"/>
            <a:ext cx="3680589" cy="1954960"/>
            <a:chOff x="932849" y="1540523"/>
            <a:chExt cx="5016005" cy="4810514"/>
          </a:xfrm>
        </p:grpSpPr>
        <p:sp>
          <p:nvSpPr>
            <p:cNvPr id="21" name="矩形 8">
              <a:extLst>
                <a:ext uri="{FF2B5EF4-FFF2-40B4-BE49-F238E27FC236}">
                  <a16:creationId xmlns:a16="http://schemas.microsoft.com/office/drawing/2014/main" id="{069C8A9B-6E17-F113-1D2B-529319DAA6BA}"/>
                </a:ext>
              </a:extLst>
            </p:cNvPr>
            <p:cNvSpPr/>
            <p:nvPr/>
          </p:nvSpPr>
          <p:spPr>
            <a:xfrm>
              <a:off x="932849" y="1860332"/>
              <a:ext cx="5016005" cy="449070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2AB294D6-1EEA-21D3-A33C-79A8C314A148}"/>
                    </a:ext>
                  </a:extLst>
                </p:cNvPr>
                <p:cNvSpPr/>
                <p:nvPr/>
              </p:nvSpPr>
              <p:spPr>
                <a:xfrm>
                  <a:off x="1219660" y="1540523"/>
                  <a:ext cx="4435923" cy="952642"/>
                </a:xfrm>
                <a:prstGeom prst="rect">
                  <a:avLst/>
                </a:prstGeom>
                <a:solidFill>
                  <a:schemeClr val="accent2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 b="0" i="0" smtClean="0"/>
                          <m:t>Magnet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Parameters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2AB294D6-1EEA-21D3-A33C-79A8C314A1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660" y="1540523"/>
                  <a:ext cx="4435923" cy="952642"/>
                </a:xfrm>
                <a:prstGeom prst="rect">
                  <a:avLst/>
                </a:prstGeom>
                <a:blipFill>
                  <a:blip r:embed="rId3"/>
                  <a:stretch>
                    <a:fillRect b="-28358"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96DA7A1-9151-C1F7-2C51-2E08B6CED8F7}"/>
              </a:ext>
            </a:extLst>
          </p:cNvPr>
          <p:cNvSpPr txBox="1"/>
          <p:nvPr/>
        </p:nvSpPr>
        <p:spPr>
          <a:xfrm>
            <a:off x="8286446" y="3424743"/>
            <a:ext cx="3680591" cy="122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tx1"/>
                </a:solidFill>
              </a:rPr>
              <a:t>Radius of Magnets</a:t>
            </a:r>
          </a:p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tx1"/>
                </a:solidFill>
              </a:rPr>
              <a:t>Magnetization of Magnets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872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BB404ED2-9E7C-FE4A-C9F8-C4C5C05EA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3;g2ab840fe4195c7bf_0">
            <a:extLst>
              <a:ext uri="{FF2B5EF4-FFF2-40B4-BE49-F238E27FC236}">
                <a16:creationId xmlns:a16="http://schemas.microsoft.com/office/drawing/2014/main" id="{64D240C3-0C21-6256-BF52-A97685077F58}"/>
              </a:ext>
            </a:extLst>
          </p:cNvPr>
          <p:cNvSpPr txBox="1">
            <a:spLocks/>
          </p:cNvSpPr>
          <p:nvPr/>
        </p:nvSpPr>
        <p:spPr>
          <a:xfrm>
            <a:off x="472440" y="500862"/>
            <a:ext cx="10515600" cy="132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 b="0" i="0" u="none" strike="noStrike" cap="none">
                <a:solidFill>
                  <a:srgbClr val="00785D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800" dirty="0">
                <a:latin typeface="Cambria"/>
                <a:ea typeface="Cambria"/>
                <a:cs typeface="Cambria"/>
                <a:sym typeface="Cambria"/>
              </a:rPr>
              <a:t>Problem Statement</a:t>
            </a:r>
            <a:endParaRPr lang="en-US" altLang="zh-CN" sz="66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62A9D5-B35C-3866-8669-391B05CB62EB}"/>
              </a:ext>
            </a:extLst>
          </p:cNvPr>
          <p:cNvSpPr txBox="1"/>
          <p:nvPr/>
        </p:nvSpPr>
        <p:spPr>
          <a:xfrm>
            <a:off x="472440" y="1570854"/>
            <a:ext cx="11353521" cy="1328023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Attach </a:t>
            </a:r>
            <a:r>
              <a:rPr lang="en-US" altLang="zh-CN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one or two magnets 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to a </a:t>
            </a: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non-magnetic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 and </a:t>
            </a: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non-conductive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 base such that they attract a magnet suspended from a string. Investigate how the </a:t>
            </a:r>
            <a:r>
              <a:rPr lang="en-US" altLang="zh-CN" sz="24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motion of the moving magnet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 depends on </a:t>
            </a:r>
            <a:r>
              <a:rPr lang="en-US" altLang="zh-CN" sz="24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relevant parameters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.</a:t>
            </a:r>
            <a:endParaRPr lang="en-US" altLang="zh-CN" sz="24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  <a:sym typeface="Times New Roman"/>
            </a:endParaRPr>
          </a:p>
        </p:txBody>
      </p:sp>
      <p:sp>
        <p:nvSpPr>
          <p:cNvPr id="26" name="Trapezoid 21">
            <a:extLst>
              <a:ext uri="{FF2B5EF4-FFF2-40B4-BE49-F238E27FC236}">
                <a16:creationId xmlns:a16="http://schemas.microsoft.com/office/drawing/2014/main" id="{1271A86B-8FE6-927A-1B27-4C415E31606B}"/>
              </a:ext>
            </a:extLst>
          </p:cNvPr>
          <p:cNvSpPr/>
          <p:nvPr/>
        </p:nvSpPr>
        <p:spPr>
          <a:xfrm>
            <a:off x="3380132" y="4788301"/>
            <a:ext cx="5431735" cy="1243410"/>
          </a:xfrm>
          <a:prstGeom prst="trapezoid">
            <a:avLst>
              <a:gd name="adj" fmla="val 80155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直接访问存储器 13">
            <a:extLst>
              <a:ext uri="{FF2B5EF4-FFF2-40B4-BE49-F238E27FC236}">
                <a16:creationId xmlns:a16="http://schemas.microsoft.com/office/drawing/2014/main" id="{CE9EFE2C-5038-7CD0-2496-438BCB8848DE}"/>
              </a:ext>
            </a:extLst>
          </p:cNvPr>
          <p:cNvSpPr/>
          <p:nvPr/>
        </p:nvSpPr>
        <p:spPr>
          <a:xfrm rot="16200000">
            <a:off x="6657994" y="4929847"/>
            <a:ext cx="276416" cy="652262"/>
          </a:xfrm>
          <a:prstGeom prst="flowChartMagneticDrum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直接访问存储器 14">
            <a:extLst>
              <a:ext uri="{FF2B5EF4-FFF2-40B4-BE49-F238E27FC236}">
                <a16:creationId xmlns:a16="http://schemas.microsoft.com/office/drawing/2014/main" id="{81D918FF-D8F3-3EB9-F4A9-7C9D58A31911}"/>
              </a:ext>
            </a:extLst>
          </p:cNvPr>
          <p:cNvSpPr/>
          <p:nvPr/>
        </p:nvSpPr>
        <p:spPr>
          <a:xfrm rot="14517309">
            <a:off x="6979617" y="4196107"/>
            <a:ext cx="285433" cy="613183"/>
          </a:xfrm>
          <a:prstGeom prst="flowChartMagneticDrum">
            <a:avLst/>
          </a:prstGeom>
          <a:solidFill>
            <a:schemeClr val="accent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连接符 4">
            <a:extLst>
              <a:ext uri="{FF2B5EF4-FFF2-40B4-BE49-F238E27FC236}">
                <a16:creationId xmlns:a16="http://schemas.microsoft.com/office/drawing/2014/main" id="{D11E0F30-CAB0-A1FA-7B0E-DC04DB258FE6}"/>
              </a:ext>
            </a:extLst>
          </p:cNvPr>
          <p:cNvCxnSpPr>
            <a:cxnSpLocks/>
          </p:cNvCxnSpPr>
          <p:nvPr/>
        </p:nvCxnSpPr>
        <p:spPr>
          <a:xfrm>
            <a:off x="6154395" y="3157208"/>
            <a:ext cx="919587" cy="1261991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30" name="Straight Connector 18">
            <a:extLst>
              <a:ext uri="{FF2B5EF4-FFF2-40B4-BE49-F238E27FC236}">
                <a16:creationId xmlns:a16="http://schemas.microsoft.com/office/drawing/2014/main" id="{F17D9E9E-A1FC-0A6D-97B7-E3F9B8814C4E}"/>
              </a:ext>
            </a:extLst>
          </p:cNvPr>
          <p:cNvCxnSpPr>
            <a:cxnSpLocks/>
          </p:cNvCxnSpPr>
          <p:nvPr/>
        </p:nvCxnSpPr>
        <p:spPr>
          <a:xfrm>
            <a:off x="6154395" y="3030747"/>
            <a:ext cx="0" cy="233141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7">
            <a:extLst>
              <a:ext uri="{FF2B5EF4-FFF2-40B4-BE49-F238E27FC236}">
                <a16:creationId xmlns:a16="http://schemas.microsoft.com/office/drawing/2014/main" id="{C42F27BE-70D8-445E-511F-FD639C8966D0}"/>
              </a:ext>
            </a:extLst>
          </p:cNvPr>
          <p:cNvGrpSpPr/>
          <p:nvPr/>
        </p:nvGrpSpPr>
        <p:grpSpPr>
          <a:xfrm>
            <a:off x="8334146" y="3071368"/>
            <a:ext cx="3680589" cy="1954960"/>
            <a:chOff x="932849" y="1540523"/>
            <a:chExt cx="5016005" cy="4810514"/>
          </a:xfrm>
        </p:grpSpPr>
        <p:sp>
          <p:nvSpPr>
            <p:cNvPr id="18" name="矩形 8">
              <a:extLst>
                <a:ext uri="{FF2B5EF4-FFF2-40B4-BE49-F238E27FC236}">
                  <a16:creationId xmlns:a16="http://schemas.microsoft.com/office/drawing/2014/main" id="{0291004F-0745-D566-1367-83CFBCAF4B77}"/>
                </a:ext>
              </a:extLst>
            </p:cNvPr>
            <p:cNvSpPr/>
            <p:nvPr/>
          </p:nvSpPr>
          <p:spPr>
            <a:xfrm>
              <a:off x="932849" y="1860332"/>
              <a:ext cx="5016005" cy="449070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F2E56BC3-4216-C10F-A596-0AB4BDC42757}"/>
                    </a:ext>
                  </a:extLst>
                </p:cNvPr>
                <p:cNvSpPr/>
                <p:nvPr/>
              </p:nvSpPr>
              <p:spPr>
                <a:xfrm>
                  <a:off x="1219660" y="1540523"/>
                  <a:ext cx="4435923" cy="952642"/>
                </a:xfrm>
                <a:prstGeom prst="rect">
                  <a:avLst/>
                </a:prstGeom>
                <a:solidFill>
                  <a:schemeClr val="accent2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 b="0" i="0" smtClean="0"/>
                          <m:t>Magnet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Parameters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F2E56BC3-4216-C10F-A596-0AB4BDC427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660" y="1540523"/>
                  <a:ext cx="4435923" cy="952642"/>
                </a:xfrm>
                <a:prstGeom prst="rect">
                  <a:avLst/>
                </a:prstGeom>
                <a:blipFill>
                  <a:blip r:embed="rId3"/>
                  <a:stretch>
                    <a:fillRect b="-28358"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FDEA3C33-38B3-9467-E9E8-96711B7D90FF}"/>
              </a:ext>
            </a:extLst>
          </p:cNvPr>
          <p:cNvSpPr txBox="1"/>
          <p:nvPr/>
        </p:nvSpPr>
        <p:spPr>
          <a:xfrm>
            <a:off x="8286446" y="3424743"/>
            <a:ext cx="3680591" cy="122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tx1"/>
                </a:solidFill>
              </a:rPr>
              <a:t>Radius of Magnets</a:t>
            </a:r>
          </a:p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tx1"/>
                </a:solidFill>
              </a:rPr>
              <a:t>Magnetization of Magnets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21" name="组合 7">
            <a:extLst>
              <a:ext uri="{FF2B5EF4-FFF2-40B4-BE49-F238E27FC236}">
                <a16:creationId xmlns:a16="http://schemas.microsoft.com/office/drawing/2014/main" id="{AEFD8454-EAF8-86CD-F48B-8FA57C0E81B9}"/>
              </a:ext>
            </a:extLst>
          </p:cNvPr>
          <p:cNvGrpSpPr/>
          <p:nvPr/>
        </p:nvGrpSpPr>
        <p:grpSpPr>
          <a:xfrm>
            <a:off x="272659" y="3071368"/>
            <a:ext cx="3470792" cy="1954960"/>
            <a:chOff x="932849" y="1540523"/>
            <a:chExt cx="5016005" cy="4810514"/>
          </a:xfrm>
        </p:grpSpPr>
        <p:sp>
          <p:nvSpPr>
            <p:cNvPr id="22" name="矩形 8">
              <a:extLst>
                <a:ext uri="{FF2B5EF4-FFF2-40B4-BE49-F238E27FC236}">
                  <a16:creationId xmlns:a16="http://schemas.microsoft.com/office/drawing/2014/main" id="{90D69AE9-0B5E-8E9C-72F5-9A694D35650E}"/>
                </a:ext>
              </a:extLst>
            </p:cNvPr>
            <p:cNvSpPr/>
            <p:nvPr/>
          </p:nvSpPr>
          <p:spPr>
            <a:xfrm>
              <a:off x="932849" y="1860332"/>
              <a:ext cx="5016005" cy="449070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D87C6A04-45E4-2AD7-AF3D-F7C89411D157}"/>
                    </a:ext>
                  </a:extLst>
                </p:cNvPr>
                <p:cNvSpPr/>
                <p:nvPr/>
              </p:nvSpPr>
              <p:spPr>
                <a:xfrm>
                  <a:off x="1219660" y="1540523"/>
                  <a:ext cx="4435923" cy="952642"/>
                </a:xfrm>
                <a:prstGeom prst="rect">
                  <a:avLst/>
                </a:prstGeom>
                <a:solidFill>
                  <a:schemeClr val="accent2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 b="0" i="0" smtClean="0"/>
                          <m:t>Position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D87C6A04-45E4-2AD7-AF3D-F7C89411D1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660" y="1540523"/>
                  <a:ext cx="4435923" cy="952642"/>
                </a:xfrm>
                <a:prstGeom prst="rect">
                  <a:avLst/>
                </a:prstGeom>
                <a:blipFill>
                  <a:blip r:embed="rId4"/>
                  <a:stretch>
                    <a:fillRect b="-5970"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010C993B-86CB-A2B2-D2C0-0B3EFB19C32D}"/>
              </a:ext>
            </a:extLst>
          </p:cNvPr>
          <p:cNvSpPr txBox="1"/>
          <p:nvPr/>
        </p:nvSpPr>
        <p:spPr>
          <a:xfrm>
            <a:off x="374750" y="3424743"/>
            <a:ext cx="3561723" cy="122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tx1"/>
                </a:solidFill>
              </a:rPr>
              <a:t>Position of magnets</a:t>
            </a:r>
          </a:p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tx1"/>
                </a:solidFill>
              </a:rPr>
              <a:t>Number of magnets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流程图: 直接访问存储器 13">
            <a:extLst>
              <a:ext uri="{FF2B5EF4-FFF2-40B4-BE49-F238E27FC236}">
                <a16:creationId xmlns:a16="http://schemas.microsoft.com/office/drawing/2014/main" id="{78AE1982-C98E-22C7-B1B5-AB6EFC3F72F3}"/>
              </a:ext>
            </a:extLst>
          </p:cNvPr>
          <p:cNvSpPr/>
          <p:nvPr/>
        </p:nvSpPr>
        <p:spPr>
          <a:xfrm rot="16200000">
            <a:off x="5385941" y="4929846"/>
            <a:ext cx="276416" cy="652262"/>
          </a:xfrm>
          <a:prstGeom prst="flowChartMagneticDrum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929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BEDC0513-AD71-3B2D-0167-736087792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71E682F-A794-D8A6-BDBB-200AF957C4C0}"/>
              </a:ext>
            </a:extLst>
          </p:cNvPr>
          <p:cNvSpPr txBox="1"/>
          <p:nvPr/>
        </p:nvSpPr>
        <p:spPr>
          <a:xfrm>
            <a:off x="8434417" y="3215901"/>
            <a:ext cx="3680591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tx1"/>
                </a:solidFill>
              </a:rPr>
              <a:t>Length of String</a:t>
            </a:r>
          </a:p>
        </p:txBody>
      </p:sp>
      <p:sp>
        <p:nvSpPr>
          <p:cNvPr id="6" name="Google Shape;293;g2ab840fe4195c7bf_0">
            <a:extLst>
              <a:ext uri="{FF2B5EF4-FFF2-40B4-BE49-F238E27FC236}">
                <a16:creationId xmlns:a16="http://schemas.microsoft.com/office/drawing/2014/main" id="{DD2D407B-B35C-8FB0-A511-934370785BCD}"/>
              </a:ext>
            </a:extLst>
          </p:cNvPr>
          <p:cNvSpPr txBox="1">
            <a:spLocks/>
          </p:cNvSpPr>
          <p:nvPr/>
        </p:nvSpPr>
        <p:spPr>
          <a:xfrm>
            <a:off x="472440" y="500862"/>
            <a:ext cx="10515600" cy="132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 b="0" i="0" u="none" strike="noStrike" cap="none">
                <a:solidFill>
                  <a:srgbClr val="00785D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800" dirty="0">
                <a:latin typeface="Cambria"/>
                <a:ea typeface="Cambria"/>
                <a:cs typeface="Cambria"/>
                <a:sym typeface="Cambria"/>
              </a:rPr>
              <a:t>Problem Statement</a:t>
            </a:r>
            <a:endParaRPr lang="en-US" altLang="zh-CN" sz="66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644DD4-BE3B-DD9A-0536-7EB52BF68E49}"/>
              </a:ext>
            </a:extLst>
          </p:cNvPr>
          <p:cNvSpPr txBox="1"/>
          <p:nvPr/>
        </p:nvSpPr>
        <p:spPr>
          <a:xfrm>
            <a:off x="472440" y="1570854"/>
            <a:ext cx="11353521" cy="1328023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Attach </a:t>
            </a:r>
            <a:r>
              <a:rPr lang="en-US" altLang="zh-CN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one or two magnets 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to a </a:t>
            </a: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non-magnetic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 and </a:t>
            </a: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non-conductive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 base such that they attract a magnet suspended from a string. Investigate how the </a:t>
            </a:r>
            <a:r>
              <a:rPr lang="en-US" altLang="zh-CN" sz="24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motion of the moving magnet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 depends on </a:t>
            </a:r>
            <a:r>
              <a:rPr lang="en-US" altLang="zh-CN" sz="24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relevant parameters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.</a:t>
            </a:r>
            <a:endParaRPr lang="en-US" altLang="zh-CN" sz="24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  <a:sym typeface="Times New Roman"/>
            </a:endParaRPr>
          </a:p>
        </p:txBody>
      </p:sp>
      <p:sp>
        <p:nvSpPr>
          <p:cNvPr id="26" name="Trapezoid 21">
            <a:extLst>
              <a:ext uri="{FF2B5EF4-FFF2-40B4-BE49-F238E27FC236}">
                <a16:creationId xmlns:a16="http://schemas.microsoft.com/office/drawing/2014/main" id="{6926B6CC-D0FD-E7A3-3AFC-4BDC70393D1C}"/>
              </a:ext>
            </a:extLst>
          </p:cNvPr>
          <p:cNvSpPr/>
          <p:nvPr/>
        </p:nvSpPr>
        <p:spPr>
          <a:xfrm>
            <a:off x="3903473" y="4788301"/>
            <a:ext cx="5431735" cy="1243410"/>
          </a:xfrm>
          <a:prstGeom prst="trapezoid">
            <a:avLst>
              <a:gd name="adj" fmla="val 80155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直接访问存储器 13">
            <a:extLst>
              <a:ext uri="{FF2B5EF4-FFF2-40B4-BE49-F238E27FC236}">
                <a16:creationId xmlns:a16="http://schemas.microsoft.com/office/drawing/2014/main" id="{493675AF-8D30-35CC-E4DE-D108F1D853D6}"/>
              </a:ext>
            </a:extLst>
          </p:cNvPr>
          <p:cNvSpPr/>
          <p:nvPr/>
        </p:nvSpPr>
        <p:spPr>
          <a:xfrm rot="16200000">
            <a:off x="7181335" y="4929847"/>
            <a:ext cx="276416" cy="652262"/>
          </a:xfrm>
          <a:prstGeom prst="flowChartMagneticDrum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直接访问存储器 14">
            <a:extLst>
              <a:ext uri="{FF2B5EF4-FFF2-40B4-BE49-F238E27FC236}">
                <a16:creationId xmlns:a16="http://schemas.microsoft.com/office/drawing/2014/main" id="{FBDACEB5-E43B-B520-03BF-EFD274B68B5A}"/>
              </a:ext>
            </a:extLst>
          </p:cNvPr>
          <p:cNvSpPr/>
          <p:nvPr/>
        </p:nvSpPr>
        <p:spPr>
          <a:xfrm rot="14517309">
            <a:off x="7502958" y="4196107"/>
            <a:ext cx="285433" cy="613183"/>
          </a:xfrm>
          <a:prstGeom prst="flowChartMagneticDrum">
            <a:avLst/>
          </a:prstGeom>
          <a:solidFill>
            <a:schemeClr val="accent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连接符 4">
            <a:extLst>
              <a:ext uri="{FF2B5EF4-FFF2-40B4-BE49-F238E27FC236}">
                <a16:creationId xmlns:a16="http://schemas.microsoft.com/office/drawing/2014/main" id="{E27ACCDE-F439-D45F-A9B7-6B0B0C777684}"/>
              </a:ext>
            </a:extLst>
          </p:cNvPr>
          <p:cNvCxnSpPr>
            <a:cxnSpLocks/>
          </p:cNvCxnSpPr>
          <p:nvPr/>
        </p:nvCxnSpPr>
        <p:spPr>
          <a:xfrm>
            <a:off x="6677736" y="3828313"/>
            <a:ext cx="919587" cy="590886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30" name="Straight Connector 18">
            <a:extLst>
              <a:ext uri="{FF2B5EF4-FFF2-40B4-BE49-F238E27FC236}">
                <a16:creationId xmlns:a16="http://schemas.microsoft.com/office/drawing/2014/main" id="{9334634A-FB44-A551-2F6A-E802E77A23C5}"/>
              </a:ext>
            </a:extLst>
          </p:cNvPr>
          <p:cNvCxnSpPr>
            <a:cxnSpLocks/>
          </p:cNvCxnSpPr>
          <p:nvPr/>
        </p:nvCxnSpPr>
        <p:spPr>
          <a:xfrm>
            <a:off x="6677736" y="3030747"/>
            <a:ext cx="0" cy="233141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7">
            <a:extLst>
              <a:ext uri="{FF2B5EF4-FFF2-40B4-BE49-F238E27FC236}">
                <a16:creationId xmlns:a16="http://schemas.microsoft.com/office/drawing/2014/main" id="{6EAD3975-02D5-8CC1-B760-82FF5643CF8C}"/>
              </a:ext>
            </a:extLst>
          </p:cNvPr>
          <p:cNvGrpSpPr/>
          <p:nvPr/>
        </p:nvGrpSpPr>
        <p:grpSpPr>
          <a:xfrm>
            <a:off x="192524" y="4609868"/>
            <a:ext cx="3680589" cy="1504586"/>
            <a:chOff x="932849" y="1262805"/>
            <a:chExt cx="5016005" cy="5088232"/>
          </a:xfrm>
        </p:grpSpPr>
        <p:sp>
          <p:nvSpPr>
            <p:cNvPr id="18" name="矩形 8">
              <a:extLst>
                <a:ext uri="{FF2B5EF4-FFF2-40B4-BE49-F238E27FC236}">
                  <a16:creationId xmlns:a16="http://schemas.microsoft.com/office/drawing/2014/main" id="{929C91E7-CD5B-09E4-0F33-5BB0905D05C4}"/>
                </a:ext>
              </a:extLst>
            </p:cNvPr>
            <p:cNvSpPr/>
            <p:nvPr/>
          </p:nvSpPr>
          <p:spPr>
            <a:xfrm>
              <a:off x="932849" y="1860332"/>
              <a:ext cx="5016005" cy="449070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2C4D1B8F-7FFB-9C37-E9D9-B91C1724803D}"/>
                    </a:ext>
                  </a:extLst>
                </p:cNvPr>
                <p:cNvSpPr/>
                <p:nvPr/>
              </p:nvSpPr>
              <p:spPr>
                <a:xfrm>
                  <a:off x="1243793" y="1262805"/>
                  <a:ext cx="4435923" cy="1195049"/>
                </a:xfrm>
                <a:prstGeom prst="rect">
                  <a:avLst/>
                </a:prstGeom>
                <a:solidFill>
                  <a:schemeClr val="accent2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 b="0" i="0" smtClean="0"/>
                          <m:t>Magnet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Parameters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2C4D1B8F-7FFB-9C37-E9D9-B91C172480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3793" y="1262805"/>
                  <a:ext cx="4435923" cy="1195049"/>
                </a:xfrm>
                <a:prstGeom prst="rect">
                  <a:avLst/>
                </a:prstGeom>
                <a:blipFill>
                  <a:blip r:embed="rId3"/>
                  <a:stretch>
                    <a:fillRect b="-35484"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1BF89866-C94D-B212-18B9-87B196A257FA}"/>
              </a:ext>
            </a:extLst>
          </p:cNvPr>
          <p:cNvSpPr txBox="1"/>
          <p:nvPr/>
        </p:nvSpPr>
        <p:spPr>
          <a:xfrm>
            <a:off x="230696" y="4836522"/>
            <a:ext cx="3680591" cy="122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tx1"/>
                </a:solidFill>
              </a:rPr>
              <a:t>Radius of Magnets</a:t>
            </a:r>
          </a:p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tx1"/>
                </a:solidFill>
              </a:rPr>
              <a:t>Magnetization of Magnets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21" name="组合 7">
            <a:extLst>
              <a:ext uri="{FF2B5EF4-FFF2-40B4-BE49-F238E27FC236}">
                <a16:creationId xmlns:a16="http://schemas.microsoft.com/office/drawing/2014/main" id="{2AD9CBD6-369F-AB99-7205-1E249C5AC1A2}"/>
              </a:ext>
            </a:extLst>
          </p:cNvPr>
          <p:cNvGrpSpPr/>
          <p:nvPr/>
        </p:nvGrpSpPr>
        <p:grpSpPr>
          <a:xfrm>
            <a:off x="272659" y="2985013"/>
            <a:ext cx="3470792" cy="1508820"/>
            <a:chOff x="932849" y="1248486"/>
            <a:chExt cx="5016005" cy="5102551"/>
          </a:xfrm>
        </p:grpSpPr>
        <p:sp>
          <p:nvSpPr>
            <p:cNvPr id="22" name="矩形 8">
              <a:extLst>
                <a:ext uri="{FF2B5EF4-FFF2-40B4-BE49-F238E27FC236}">
                  <a16:creationId xmlns:a16="http://schemas.microsoft.com/office/drawing/2014/main" id="{CDF7D575-7E8D-020F-DF8E-77A59508F00F}"/>
                </a:ext>
              </a:extLst>
            </p:cNvPr>
            <p:cNvSpPr/>
            <p:nvPr/>
          </p:nvSpPr>
          <p:spPr>
            <a:xfrm>
              <a:off x="932849" y="1860332"/>
              <a:ext cx="5016005" cy="449070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D38B4478-DCAD-F577-0DEE-898692B812C1}"/>
                    </a:ext>
                  </a:extLst>
                </p:cNvPr>
                <p:cNvSpPr/>
                <p:nvPr/>
              </p:nvSpPr>
              <p:spPr>
                <a:xfrm>
                  <a:off x="1222890" y="1248486"/>
                  <a:ext cx="4435923" cy="1309260"/>
                </a:xfrm>
                <a:prstGeom prst="rect">
                  <a:avLst/>
                </a:prstGeom>
                <a:solidFill>
                  <a:schemeClr val="accent2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 b="0" i="0" smtClean="0"/>
                          <m:t>Position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D38B4478-DCAD-F577-0DEE-898692B812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890" y="1248486"/>
                  <a:ext cx="4435923" cy="1309260"/>
                </a:xfrm>
                <a:prstGeom prst="rect">
                  <a:avLst/>
                </a:prstGeom>
                <a:blipFill>
                  <a:blip r:embed="rId4"/>
                  <a:stretch>
                    <a:fillRect b="-5970"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FF19082-7501-D527-DE46-F932B3BAB706}"/>
              </a:ext>
            </a:extLst>
          </p:cNvPr>
          <p:cNvSpPr txBox="1"/>
          <p:nvPr/>
        </p:nvSpPr>
        <p:spPr>
          <a:xfrm>
            <a:off x="374750" y="3193345"/>
            <a:ext cx="3561723" cy="122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tx1"/>
                </a:solidFill>
              </a:rPr>
              <a:t>Position of magnets</a:t>
            </a:r>
          </a:p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tx1"/>
                </a:solidFill>
              </a:rPr>
              <a:t>Number of magnets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流程图: 直接访问存储器 13">
            <a:extLst>
              <a:ext uri="{FF2B5EF4-FFF2-40B4-BE49-F238E27FC236}">
                <a16:creationId xmlns:a16="http://schemas.microsoft.com/office/drawing/2014/main" id="{F9ECD4B3-45CC-27EA-CA36-C11761D95620}"/>
              </a:ext>
            </a:extLst>
          </p:cNvPr>
          <p:cNvSpPr/>
          <p:nvPr/>
        </p:nvSpPr>
        <p:spPr>
          <a:xfrm rot="16200000">
            <a:off x="5909282" y="4929846"/>
            <a:ext cx="276416" cy="652262"/>
          </a:xfrm>
          <a:prstGeom prst="flowChartMagneticDrum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8">
            <a:extLst>
              <a:ext uri="{FF2B5EF4-FFF2-40B4-BE49-F238E27FC236}">
                <a16:creationId xmlns:a16="http://schemas.microsoft.com/office/drawing/2014/main" id="{AFC04256-7654-C7A9-E2A9-C993C40055C4}"/>
              </a:ext>
            </a:extLst>
          </p:cNvPr>
          <p:cNvSpPr/>
          <p:nvPr/>
        </p:nvSpPr>
        <p:spPr>
          <a:xfrm>
            <a:off x="8396245" y="3232354"/>
            <a:ext cx="3680589" cy="18270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60F065B-FCBD-112F-553C-F1EDD6961E31}"/>
                  </a:ext>
                </a:extLst>
              </p:cNvPr>
              <p:cNvSpPr/>
              <p:nvPr/>
            </p:nvSpPr>
            <p:spPr>
              <a:xfrm>
                <a:off x="8624406" y="2989247"/>
                <a:ext cx="3254943" cy="353375"/>
              </a:xfrm>
              <a:prstGeom prst="rect">
                <a:avLst/>
              </a:prstGeom>
              <a:solidFill>
                <a:schemeClr val="accent2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0" i="0" smtClean="0"/>
                        <m:t>Constraint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60F065B-FCBD-112F-553C-F1EDD6961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406" y="2989247"/>
                <a:ext cx="3254943" cy="353375"/>
              </a:xfrm>
              <a:prstGeom prst="rect">
                <a:avLst/>
              </a:prstGeom>
              <a:blipFill>
                <a:blip r:embed="rId5"/>
                <a:stretch>
                  <a:fillRect b="-14516"/>
                </a:stretch>
              </a:blipFill>
              <a:ln w="254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088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67731681-95C1-F676-AA7E-7F32C19EA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3;g2ab840fe4195c7bf_0">
            <a:extLst>
              <a:ext uri="{FF2B5EF4-FFF2-40B4-BE49-F238E27FC236}">
                <a16:creationId xmlns:a16="http://schemas.microsoft.com/office/drawing/2014/main" id="{E5BF9A17-9C3A-25DC-409F-2B5F4FEDD358}"/>
              </a:ext>
            </a:extLst>
          </p:cNvPr>
          <p:cNvSpPr txBox="1">
            <a:spLocks/>
          </p:cNvSpPr>
          <p:nvPr/>
        </p:nvSpPr>
        <p:spPr>
          <a:xfrm>
            <a:off x="472440" y="500862"/>
            <a:ext cx="10515600" cy="132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 b="0" i="0" u="none" strike="noStrike" cap="none">
                <a:solidFill>
                  <a:srgbClr val="00785D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800" dirty="0">
                <a:latin typeface="Cambria"/>
                <a:ea typeface="Cambria"/>
                <a:cs typeface="Cambria"/>
                <a:sym typeface="Cambria"/>
              </a:rPr>
              <a:t>Problem Statement</a:t>
            </a:r>
            <a:endParaRPr lang="en-US" altLang="zh-CN" sz="66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DDDBF0-F147-5913-42EC-0CDA676DF880}"/>
              </a:ext>
            </a:extLst>
          </p:cNvPr>
          <p:cNvSpPr txBox="1"/>
          <p:nvPr/>
        </p:nvSpPr>
        <p:spPr>
          <a:xfrm>
            <a:off x="472440" y="1570854"/>
            <a:ext cx="11353521" cy="1328023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Attach </a:t>
            </a:r>
            <a:r>
              <a:rPr lang="en-US" altLang="zh-CN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one or two magnets 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to a </a:t>
            </a: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non-magnetic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 and </a:t>
            </a: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non-conductive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 base such that they attract a magnet suspended from a string. Investigate how the </a:t>
            </a:r>
            <a:r>
              <a:rPr lang="en-US" altLang="zh-CN" sz="24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motion of the moving magnet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 depends on </a:t>
            </a:r>
            <a:r>
              <a:rPr lang="en-US" altLang="zh-CN" sz="24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relevant parameters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.</a:t>
            </a:r>
            <a:endParaRPr lang="en-US" altLang="zh-CN" sz="24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  <a:sym typeface="Times New Roman"/>
            </a:endParaRPr>
          </a:p>
        </p:txBody>
      </p:sp>
      <p:sp>
        <p:nvSpPr>
          <p:cNvPr id="26" name="Trapezoid 21">
            <a:extLst>
              <a:ext uri="{FF2B5EF4-FFF2-40B4-BE49-F238E27FC236}">
                <a16:creationId xmlns:a16="http://schemas.microsoft.com/office/drawing/2014/main" id="{8C71DE53-5A5B-A625-B373-BEC44A4DC385}"/>
              </a:ext>
            </a:extLst>
          </p:cNvPr>
          <p:cNvSpPr/>
          <p:nvPr/>
        </p:nvSpPr>
        <p:spPr>
          <a:xfrm>
            <a:off x="3903473" y="4788301"/>
            <a:ext cx="5431735" cy="1243410"/>
          </a:xfrm>
          <a:prstGeom prst="trapezoid">
            <a:avLst>
              <a:gd name="adj" fmla="val 80155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直接访问存储器 13">
            <a:extLst>
              <a:ext uri="{FF2B5EF4-FFF2-40B4-BE49-F238E27FC236}">
                <a16:creationId xmlns:a16="http://schemas.microsoft.com/office/drawing/2014/main" id="{9E2E6DEE-3360-2D82-13DF-2639A66C481C}"/>
              </a:ext>
            </a:extLst>
          </p:cNvPr>
          <p:cNvSpPr/>
          <p:nvPr/>
        </p:nvSpPr>
        <p:spPr>
          <a:xfrm rot="16200000">
            <a:off x="7181335" y="4929847"/>
            <a:ext cx="276416" cy="652262"/>
          </a:xfrm>
          <a:prstGeom prst="flowChartMagneticDrum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直接访问存储器 14">
            <a:extLst>
              <a:ext uri="{FF2B5EF4-FFF2-40B4-BE49-F238E27FC236}">
                <a16:creationId xmlns:a16="http://schemas.microsoft.com/office/drawing/2014/main" id="{FB964D7F-13D8-E793-1ECC-6E127C4E6FF4}"/>
              </a:ext>
            </a:extLst>
          </p:cNvPr>
          <p:cNvSpPr/>
          <p:nvPr/>
        </p:nvSpPr>
        <p:spPr>
          <a:xfrm rot="14517309">
            <a:off x="7502958" y="3511739"/>
            <a:ext cx="285433" cy="613183"/>
          </a:xfrm>
          <a:prstGeom prst="flowChartMagneticDrum">
            <a:avLst/>
          </a:prstGeom>
          <a:solidFill>
            <a:schemeClr val="accent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连接符 4">
            <a:extLst>
              <a:ext uri="{FF2B5EF4-FFF2-40B4-BE49-F238E27FC236}">
                <a16:creationId xmlns:a16="http://schemas.microsoft.com/office/drawing/2014/main" id="{739B6FA8-F93E-67BA-0A27-9B0DEAF3DC60}"/>
              </a:ext>
            </a:extLst>
          </p:cNvPr>
          <p:cNvCxnSpPr>
            <a:cxnSpLocks/>
          </p:cNvCxnSpPr>
          <p:nvPr/>
        </p:nvCxnSpPr>
        <p:spPr>
          <a:xfrm>
            <a:off x="6677736" y="3143945"/>
            <a:ext cx="919587" cy="590886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30" name="Straight Connector 18">
            <a:extLst>
              <a:ext uri="{FF2B5EF4-FFF2-40B4-BE49-F238E27FC236}">
                <a16:creationId xmlns:a16="http://schemas.microsoft.com/office/drawing/2014/main" id="{2BEEA30E-D382-ABA7-D0B0-71913C1DAEB4}"/>
              </a:ext>
            </a:extLst>
          </p:cNvPr>
          <p:cNvCxnSpPr>
            <a:cxnSpLocks/>
          </p:cNvCxnSpPr>
          <p:nvPr/>
        </p:nvCxnSpPr>
        <p:spPr>
          <a:xfrm>
            <a:off x="6677736" y="3030747"/>
            <a:ext cx="0" cy="233141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7">
            <a:extLst>
              <a:ext uri="{FF2B5EF4-FFF2-40B4-BE49-F238E27FC236}">
                <a16:creationId xmlns:a16="http://schemas.microsoft.com/office/drawing/2014/main" id="{FEEC3D74-9814-0925-0D68-21A105A4074A}"/>
              </a:ext>
            </a:extLst>
          </p:cNvPr>
          <p:cNvGrpSpPr/>
          <p:nvPr/>
        </p:nvGrpSpPr>
        <p:grpSpPr>
          <a:xfrm>
            <a:off x="192524" y="4609868"/>
            <a:ext cx="3680589" cy="1504586"/>
            <a:chOff x="932849" y="1262805"/>
            <a:chExt cx="5016005" cy="5088232"/>
          </a:xfrm>
        </p:grpSpPr>
        <p:sp>
          <p:nvSpPr>
            <p:cNvPr id="18" name="矩形 8">
              <a:extLst>
                <a:ext uri="{FF2B5EF4-FFF2-40B4-BE49-F238E27FC236}">
                  <a16:creationId xmlns:a16="http://schemas.microsoft.com/office/drawing/2014/main" id="{2EE2D1DF-9E0A-936B-0F69-D97C035D35B9}"/>
                </a:ext>
              </a:extLst>
            </p:cNvPr>
            <p:cNvSpPr/>
            <p:nvPr/>
          </p:nvSpPr>
          <p:spPr>
            <a:xfrm>
              <a:off x="932849" y="1860332"/>
              <a:ext cx="5016005" cy="449070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3F3DD687-E509-0DA7-1FBB-466728E3F17C}"/>
                    </a:ext>
                  </a:extLst>
                </p:cNvPr>
                <p:cNvSpPr/>
                <p:nvPr/>
              </p:nvSpPr>
              <p:spPr>
                <a:xfrm>
                  <a:off x="1243793" y="1262805"/>
                  <a:ext cx="4435923" cy="1195049"/>
                </a:xfrm>
                <a:prstGeom prst="rect">
                  <a:avLst/>
                </a:prstGeom>
                <a:solidFill>
                  <a:schemeClr val="accent2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 b="0" i="0" smtClean="0"/>
                          <m:t>Magnet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Parameters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3F3DD687-E509-0DA7-1FBB-466728E3F1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3793" y="1262805"/>
                  <a:ext cx="4435923" cy="1195049"/>
                </a:xfrm>
                <a:prstGeom prst="rect">
                  <a:avLst/>
                </a:prstGeom>
                <a:blipFill>
                  <a:blip r:embed="rId3"/>
                  <a:stretch>
                    <a:fillRect b="-35484"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BADD7FF3-A29C-2127-BE66-38DFA061EB77}"/>
              </a:ext>
            </a:extLst>
          </p:cNvPr>
          <p:cNvSpPr txBox="1"/>
          <p:nvPr/>
        </p:nvSpPr>
        <p:spPr>
          <a:xfrm>
            <a:off x="230696" y="4836522"/>
            <a:ext cx="3680591" cy="122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tx1"/>
                </a:solidFill>
              </a:rPr>
              <a:t>Radius of Magnets</a:t>
            </a:r>
          </a:p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tx1"/>
                </a:solidFill>
              </a:rPr>
              <a:t>Magnetization of Magnets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21" name="组合 7">
            <a:extLst>
              <a:ext uri="{FF2B5EF4-FFF2-40B4-BE49-F238E27FC236}">
                <a16:creationId xmlns:a16="http://schemas.microsoft.com/office/drawing/2014/main" id="{52721B5A-9DB1-89BE-A6A8-4B4A2967A176}"/>
              </a:ext>
            </a:extLst>
          </p:cNvPr>
          <p:cNvGrpSpPr/>
          <p:nvPr/>
        </p:nvGrpSpPr>
        <p:grpSpPr>
          <a:xfrm>
            <a:off x="272659" y="2985013"/>
            <a:ext cx="3470792" cy="1508820"/>
            <a:chOff x="932849" y="1248486"/>
            <a:chExt cx="5016005" cy="5102551"/>
          </a:xfrm>
        </p:grpSpPr>
        <p:sp>
          <p:nvSpPr>
            <p:cNvPr id="22" name="矩形 8">
              <a:extLst>
                <a:ext uri="{FF2B5EF4-FFF2-40B4-BE49-F238E27FC236}">
                  <a16:creationId xmlns:a16="http://schemas.microsoft.com/office/drawing/2014/main" id="{9362ECE5-7C1A-AFCA-0869-6EA4D16B72D5}"/>
                </a:ext>
              </a:extLst>
            </p:cNvPr>
            <p:cNvSpPr/>
            <p:nvPr/>
          </p:nvSpPr>
          <p:spPr>
            <a:xfrm>
              <a:off x="932849" y="1860332"/>
              <a:ext cx="5016005" cy="449070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1850EADD-F43A-A4B5-D6CF-EDC7E192C15A}"/>
                    </a:ext>
                  </a:extLst>
                </p:cNvPr>
                <p:cNvSpPr/>
                <p:nvPr/>
              </p:nvSpPr>
              <p:spPr>
                <a:xfrm>
                  <a:off x="1222890" y="1248486"/>
                  <a:ext cx="4435923" cy="1309260"/>
                </a:xfrm>
                <a:prstGeom prst="rect">
                  <a:avLst/>
                </a:prstGeom>
                <a:solidFill>
                  <a:schemeClr val="accent2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 b="0" i="0" smtClean="0"/>
                          <m:t>Position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1850EADD-F43A-A4B5-D6CF-EDC7E192C1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890" y="1248486"/>
                  <a:ext cx="4435923" cy="1309260"/>
                </a:xfrm>
                <a:prstGeom prst="rect">
                  <a:avLst/>
                </a:prstGeom>
                <a:blipFill>
                  <a:blip r:embed="rId4"/>
                  <a:stretch>
                    <a:fillRect b="-5970"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BDA2419C-3F64-D599-9A6D-84B684543DD4}"/>
              </a:ext>
            </a:extLst>
          </p:cNvPr>
          <p:cNvSpPr txBox="1"/>
          <p:nvPr/>
        </p:nvSpPr>
        <p:spPr>
          <a:xfrm>
            <a:off x="374750" y="3193345"/>
            <a:ext cx="3561723" cy="122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tx1"/>
                </a:solidFill>
              </a:rPr>
              <a:t>Position of magnets</a:t>
            </a:r>
          </a:p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tx1"/>
                </a:solidFill>
              </a:rPr>
              <a:t>Number of magnets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流程图: 直接访问存储器 13">
            <a:extLst>
              <a:ext uri="{FF2B5EF4-FFF2-40B4-BE49-F238E27FC236}">
                <a16:creationId xmlns:a16="http://schemas.microsoft.com/office/drawing/2014/main" id="{C4EBF88B-39AB-03AD-BF9D-1ECBB30C9313}"/>
              </a:ext>
            </a:extLst>
          </p:cNvPr>
          <p:cNvSpPr/>
          <p:nvPr/>
        </p:nvSpPr>
        <p:spPr>
          <a:xfrm rot="16200000">
            <a:off x="5909282" y="4929846"/>
            <a:ext cx="276416" cy="652262"/>
          </a:xfrm>
          <a:prstGeom prst="flowChartMagneticDrum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C457CA07-4FF8-4011-337A-672DF3C2361C}"/>
              </a:ext>
            </a:extLst>
          </p:cNvPr>
          <p:cNvSpPr/>
          <p:nvPr/>
        </p:nvSpPr>
        <p:spPr>
          <a:xfrm>
            <a:off x="8396245" y="3232354"/>
            <a:ext cx="3680589" cy="18270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68294D-3DB7-09E1-3D41-5849D18C5E83}"/>
              </a:ext>
            </a:extLst>
          </p:cNvPr>
          <p:cNvSpPr txBox="1"/>
          <p:nvPr/>
        </p:nvSpPr>
        <p:spPr>
          <a:xfrm>
            <a:off x="8434417" y="3215901"/>
            <a:ext cx="3680591" cy="18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tx1"/>
                </a:solidFill>
              </a:rPr>
              <a:t>Length of String</a:t>
            </a:r>
          </a:p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tx1"/>
                </a:solidFill>
              </a:rPr>
              <a:t>Height of suspension</a:t>
            </a:r>
          </a:p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tx1"/>
                </a:solidFill>
              </a:rPr>
              <a:t>Initial Velocity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E94E26A-747A-FDB2-26EB-4E6117ABB889}"/>
                  </a:ext>
                </a:extLst>
              </p:cNvPr>
              <p:cNvSpPr/>
              <p:nvPr/>
            </p:nvSpPr>
            <p:spPr>
              <a:xfrm>
                <a:off x="8624406" y="2989247"/>
                <a:ext cx="3254943" cy="353375"/>
              </a:xfrm>
              <a:prstGeom prst="rect">
                <a:avLst/>
              </a:prstGeom>
              <a:solidFill>
                <a:schemeClr val="accent2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0" i="0" smtClean="0"/>
                        <m:t>Constraint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E94E26A-747A-FDB2-26EB-4E6117ABB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406" y="2989247"/>
                <a:ext cx="3254943" cy="353375"/>
              </a:xfrm>
              <a:prstGeom prst="rect">
                <a:avLst/>
              </a:prstGeom>
              <a:blipFill>
                <a:blip r:embed="rId5"/>
                <a:stretch>
                  <a:fillRect b="-14516"/>
                </a:stretch>
              </a:blipFill>
              <a:ln w="254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9650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15FF6DD2-C68E-F5EF-C47E-AC7F86449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">
            <a:extLst>
              <a:ext uri="{FF2B5EF4-FFF2-40B4-BE49-F238E27FC236}">
                <a16:creationId xmlns:a16="http://schemas.microsoft.com/office/drawing/2014/main" id="{CE39743A-8DA2-4004-B466-5B99609F368B}"/>
              </a:ext>
            </a:extLst>
          </p:cNvPr>
          <p:cNvGrpSpPr/>
          <p:nvPr/>
        </p:nvGrpSpPr>
        <p:grpSpPr>
          <a:xfrm>
            <a:off x="3011805" y="699770"/>
            <a:ext cx="6168390" cy="974725"/>
            <a:chOff x="2943101" y="904098"/>
            <a:chExt cx="6305798" cy="1080654"/>
          </a:xfrm>
        </p:grpSpPr>
        <p:sp>
          <p:nvSpPr>
            <p:cNvPr id="222" name="Google Shape;222;p2">
              <a:extLst>
                <a:ext uri="{FF2B5EF4-FFF2-40B4-BE49-F238E27FC236}">
                  <a16:creationId xmlns:a16="http://schemas.microsoft.com/office/drawing/2014/main" id="{7053B765-E86F-1D13-9A68-99EE7375D31D}"/>
                </a:ext>
              </a:extLst>
            </p:cNvPr>
            <p:cNvSpPr/>
            <p:nvPr/>
          </p:nvSpPr>
          <p:spPr>
            <a:xfrm>
              <a:off x="2943101" y="904098"/>
              <a:ext cx="6305798" cy="1080654"/>
            </a:xfrm>
            <a:prstGeom prst="roundRect">
              <a:avLst>
                <a:gd name="adj" fmla="val 16667"/>
              </a:avLst>
            </a:prstGeom>
            <a:noFill/>
            <a:ln w="349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Model</a:t>
              </a:r>
              <a:endParaRPr sz="2400" b="1" dirty="0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endParaRPr>
            </a:p>
          </p:txBody>
        </p:sp>
        <p:sp>
          <p:nvSpPr>
            <p:cNvPr id="223" name="Google Shape;223;p2">
              <a:extLst>
                <a:ext uri="{FF2B5EF4-FFF2-40B4-BE49-F238E27FC236}">
                  <a16:creationId xmlns:a16="http://schemas.microsoft.com/office/drawing/2014/main" id="{E2F27BCD-8C62-946E-CB4A-0F19BFE613D9}"/>
                </a:ext>
              </a:extLst>
            </p:cNvPr>
            <p:cNvSpPr/>
            <p:nvPr/>
          </p:nvSpPr>
          <p:spPr>
            <a:xfrm>
              <a:off x="3267635" y="1067907"/>
              <a:ext cx="753036" cy="753036"/>
            </a:xfrm>
            <a:prstGeom prst="ellipse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2">
            <a:extLst>
              <a:ext uri="{FF2B5EF4-FFF2-40B4-BE49-F238E27FC236}">
                <a16:creationId xmlns:a16="http://schemas.microsoft.com/office/drawing/2014/main" id="{B291C039-EC16-0DF6-A81A-02C3397E944F}"/>
              </a:ext>
            </a:extLst>
          </p:cNvPr>
          <p:cNvGrpSpPr/>
          <p:nvPr/>
        </p:nvGrpSpPr>
        <p:grpSpPr>
          <a:xfrm>
            <a:off x="3011805" y="1936750"/>
            <a:ext cx="6168390" cy="974725"/>
            <a:chOff x="2943101" y="904098"/>
            <a:chExt cx="6305798" cy="1080654"/>
          </a:xfrm>
        </p:grpSpPr>
        <p:sp>
          <p:nvSpPr>
            <p:cNvPr id="225" name="Google Shape;225;p2">
              <a:extLst>
                <a:ext uri="{FF2B5EF4-FFF2-40B4-BE49-F238E27FC236}">
                  <a16:creationId xmlns:a16="http://schemas.microsoft.com/office/drawing/2014/main" id="{B41724C1-CA16-A252-A24D-E06CFEFAE8E7}"/>
                </a:ext>
              </a:extLst>
            </p:cNvPr>
            <p:cNvSpPr/>
            <p:nvPr/>
          </p:nvSpPr>
          <p:spPr>
            <a:xfrm>
              <a:off x="2943101" y="904098"/>
              <a:ext cx="6305798" cy="1080654"/>
            </a:xfrm>
            <a:prstGeom prst="roundRect">
              <a:avLst>
                <a:gd name="adj" fmla="val 16667"/>
              </a:avLst>
            </a:prstGeom>
            <a:noFill/>
            <a:ln w="349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FangSong"/>
                  <a:sym typeface="FangSong"/>
                </a:rPr>
                <a:t>Experiment</a:t>
              </a:r>
              <a:endParaRPr sz="28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FangSong"/>
                <a:sym typeface="FangSong"/>
              </a:endParaRPr>
            </a:p>
          </p:txBody>
        </p:sp>
        <p:sp>
          <p:nvSpPr>
            <p:cNvPr id="226" name="Google Shape;226;p2">
              <a:extLst>
                <a:ext uri="{FF2B5EF4-FFF2-40B4-BE49-F238E27FC236}">
                  <a16:creationId xmlns:a16="http://schemas.microsoft.com/office/drawing/2014/main" id="{76ACF8BC-3518-196A-CC58-41127A1420B8}"/>
                </a:ext>
              </a:extLst>
            </p:cNvPr>
            <p:cNvSpPr/>
            <p:nvPr/>
          </p:nvSpPr>
          <p:spPr>
            <a:xfrm>
              <a:off x="3267635" y="1067907"/>
              <a:ext cx="753036" cy="753036"/>
            </a:xfrm>
            <a:prstGeom prst="ellipse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2">
            <a:extLst>
              <a:ext uri="{FF2B5EF4-FFF2-40B4-BE49-F238E27FC236}">
                <a16:creationId xmlns:a16="http://schemas.microsoft.com/office/drawing/2014/main" id="{BA074101-870D-8E73-847A-C0AE5F7B273B}"/>
              </a:ext>
            </a:extLst>
          </p:cNvPr>
          <p:cNvGrpSpPr/>
          <p:nvPr/>
        </p:nvGrpSpPr>
        <p:grpSpPr>
          <a:xfrm>
            <a:off x="3011805" y="3174365"/>
            <a:ext cx="6168390" cy="974725"/>
            <a:chOff x="2943101" y="904098"/>
            <a:chExt cx="6305798" cy="1080654"/>
          </a:xfrm>
        </p:grpSpPr>
        <p:sp>
          <p:nvSpPr>
            <p:cNvPr id="228" name="Google Shape;228;p2">
              <a:extLst>
                <a:ext uri="{FF2B5EF4-FFF2-40B4-BE49-F238E27FC236}">
                  <a16:creationId xmlns:a16="http://schemas.microsoft.com/office/drawing/2014/main" id="{997BE96B-34F8-4C25-8498-FCFEE49805CF}"/>
                </a:ext>
              </a:extLst>
            </p:cNvPr>
            <p:cNvSpPr/>
            <p:nvPr/>
          </p:nvSpPr>
          <p:spPr>
            <a:xfrm>
              <a:off x="2943101" y="904098"/>
              <a:ext cx="6305798" cy="1080654"/>
            </a:xfrm>
            <a:prstGeom prst="roundRect">
              <a:avLst>
                <a:gd name="adj" fmla="val 16667"/>
              </a:avLst>
            </a:prstGeom>
            <a:noFill/>
            <a:ln w="349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One Magnet</a:t>
              </a:r>
              <a:endParaRPr sz="2400" b="1" dirty="0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endParaRPr>
            </a:p>
          </p:txBody>
        </p:sp>
        <p:sp>
          <p:nvSpPr>
            <p:cNvPr id="229" name="Google Shape;229;p2">
              <a:extLst>
                <a:ext uri="{FF2B5EF4-FFF2-40B4-BE49-F238E27FC236}">
                  <a16:creationId xmlns:a16="http://schemas.microsoft.com/office/drawing/2014/main" id="{42A021CF-1530-3D42-FDCA-40E1D1EF8319}"/>
                </a:ext>
              </a:extLst>
            </p:cNvPr>
            <p:cNvSpPr/>
            <p:nvPr/>
          </p:nvSpPr>
          <p:spPr>
            <a:xfrm>
              <a:off x="3267635" y="1067907"/>
              <a:ext cx="753036" cy="753036"/>
            </a:xfrm>
            <a:prstGeom prst="ellipse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2">
            <a:extLst>
              <a:ext uri="{FF2B5EF4-FFF2-40B4-BE49-F238E27FC236}">
                <a16:creationId xmlns:a16="http://schemas.microsoft.com/office/drawing/2014/main" id="{6FC8D857-7053-E8E7-EE27-06DD2FF13A8C}"/>
              </a:ext>
            </a:extLst>
          </p:cNvPr>
          <p:cNvGrpSpPr/>
          <p:nvPr/>
        </p:nvGrpSpPr>
        <p:grpSpPr>
          <a:xfrm>
            <a:off x="3011805" y="4418330"/>
            <a:ext cx="6168390" cy="974725"/>
            <a:chOff x="2943101" y="904098"/>
            <a:chExt cx="6305798" cy="1080654"/>
          </a:xfrm>
        </p:grpSpPr>
        <p:sp>
          <p:nvSpPr>
            <p:cNvPr id="231" name="Google Shape;231;p2">
              <a:extLst>
                <a:ext uri="{FF2B5EF4-FFF2-40B4-BE49-F238E27FC236}">
                  <a16:creationId xmlns:a16="http://schemas.microsoft.com/office/drawing/2014/main" id="{09D9AE40-1774-150E-4D68-89BABD7E855A}"/>
                </a:ext>
              </a:extLst>
            </p:cNvPr>
            <p:cNvSpPr/>
            <p:nvPr/>
          </p:nvSpPr>
          <p:spPr>
            <a:xfrm>
              <a:off x="2943101" y="904098"/>
              <a:ext cx="6305798" cy="1080654"/>
            </a:xfrm>
            <a:prstGeom prst="roundRect">
              <a:avLst>
                <a:gd name="adj" fmla="val 16667"/>
              </a:avLst>
            </a:prstGeom>
            <a:noFill/>
            <a:ln w="349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Two Magnets</a:t>
              </a:r>
              <a:endParaRPr sz="2400" b="1" dirty="0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endParaRPr>
            </a:p>
          </p:txBody>
        </p:sp>
        <p:sp>
          <p:nvSpPr>
            <p:cNvPr id="232" name="Google Shape;232;p2">
              <a:extLst>
                <a:ext uri="{FF2B5EF4-FFF2-40B4-BE49-F238E27FC236}">
                  <a16:creationId xmlns:a16="http://schemas.microsoft.com/office/drawing/2014/main" id="{E41D5390-DA6F-F071-9942-FDCBF931C667}"/>
                </a:ext>
              </a:extLst>
            </p:cNvPr>
            <p:cNvSpPr/>
            <p:nvPr/>
          </p:nvSpPr>
          <p:spPr>
            <a:xfrm>
              <a:off x="3267635" y="1067907"/>
              <a:ext cx="753036" cy="753036"/>
            </a:xfrm>
            <a:prstGeom prst="ellipse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Google Shape;233;p2">
            <a:extLst>
              <a:ext uri="{FF2B5EF4-FFF2-40B4-BE49-F238E27FC236}">
                <a16:creationId xmlns:a16="http://schemas.microsoft.com/office/drawing/2014/main" id="{9BA7D812-5F0E-6CF3-0FDB-00B02D632652}"/>
              </a:ext>
            </a:extLst>
          </p:cNvPr>
          <p:cNvGrpSpPr/>
          <p:nvPr/>
        </p:nvGrpSpPr>
        <p:grpSpPr>
          <a:xfrm>
            <a:off x="3011805" y="5616575"/>
            <a:ext cx="6168390" cy="974725"/>
            <a:chOff x="2943101" y="904098"/>
            <a:chExt cx="6305798" cy="1080654"/>
          </a:xfrm>
        </p:grpSpPr>
        <p:sp>
          <p:nvSpPr>
            <p:cNvPr id="234" name="Google Shape;234;p2">
              <a:extLst>
                <a:ext uri="{FF2B5EF4-FFF2-40B4-BE49-F238E27FC236}">
                  <a16:creationId xmlns:a16="http://schemas.microsoft.com/office/drawing/2014/main" id="{2B52D779-F8CF-57B1-E6A1-C3207C96D022}"/>
                </a:ext>
              </a:extLst>
            </p:cNvPr>
            <p:cNvSpPr/>
            <p:nvPr/>
          </p:nvSpPr>
          <p:spPr>
            <a:xfrm>
              <a:off x="2943101" y="904098"/>
              <a:ext cx="6305798" cy="1080654"/>
            </a:xfrm>
            <a:prstGeom prst="roundRect">
              <a:avLst>
                <a:gd name="adj" fmla="val 16667"/>
              </a:avLst>
            </a:prstGeom>
            <a:noFill/>
            <a:ln w="349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Conclusion</a:t>
              </a:r>
              <a:endParaRPr sz="2400" b="1">
                <a:solidFill>
                  <a:schemeClr val="dk1"/>
                </a:solidFill>
                <a:latin typeface="FangSong"/>
                <a:ea typeface="FangSong"/>
                <a:cs typeface="FangSong"/>
                <a:sym typeface="FangSong"/>
              </a:endParaRPr>
            </a:p>
          </p:txBody>
        </p:sp>
        <p:sp>
          <p:nvSpPr>
            <p:cNvPr id="235" name="Google Shape;235;p2">
              <a:extLst>
                <a:ext uri="{FF2B5EF4-FFF2-40B4-BE49-F238E27FC236}">
                  <a16:creationId xmlns:a16="http://schemas.microsoft.com/office/drawing/2014/main" id="{BF31B4C9-BD5C-8862-C128-AF0691150471}"/>
                </a:ext>
              </a:extLst>
            </p:cNvPr>
            <p:cNvSpPr/>
            <p:nvPr/>
          </p:nvSpPr>
          <p:spPr>
            <a:xfrm>
              <a:off x="3267635" y="1067907"/>
              <a:ext cx="753036" cy="753036"/>
            </a:xfrm>
            <a:prstGeom prst="ellipse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1BFDB1E-1661-1A58-9F4E-83952CEB7F7D}"/>
              </a:ext>
            </a:extLst>
          </p:cNvPr>
          <p:cNvSpPr/>
          <p:nvPr/>
        </p:nvSpPr>
        <p:spPr>
          <a:xfrm>
            <a:off x="3011805" y="699770"/>
            <a:ext cx="6168390" cy="967740"/>
          </a:xfrm>
          <a:prstGeom prst="roundRect">
            <a:avLst/>
          </a:prstGeom>
          <a:solidFill>
            <a:schemeClr val="accent2">
              <a:alpha val="3998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910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70B8D075-174B-78AB-4B46-8EACA2F87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流程图: 直接访问存储器 14">
            <a:extLst>
              <a:ext uri="{FF2B5EF4-FFF2-40B4-BE49-F238E27FC236}">
                <a16:creationId xmlns:a16="http://schemas.microsoft.com/office/drawing/2014/main" id="{8356BAF2-7271-7FB6-1955-8A7D1E3F8FEA}"/>
              </a:ext>
            </a:extLst>
          </p:cNvPr>
          <p:cNvSpPr/>
          <p:nvPr/>
        </p:nvSpPr>
        <p:spPr>
          <a:xfrm rot="16200000">
            <a:off x="9436352" y="2703422"/>
            <a:ext cx="1008763" cy="1804326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Straight Arrow Connector 27">
            <a:extLst>
              <a:ext uri="{FF2B5EF4-FFF2-40B4-BE49-F238E27FC236}">
                <a16:creationId xmlns:a16="http://schemas.microsoft.com/office/drawing/2014/main" id="{1CB6597E-32F7-B5B6-0C6E-E53B52BA1F83}"/>
              </a:ext>
            </a:extLst>
          </p:cNvPr>
          <p:cNvCxnSpPr/>
          <p:nvPr/>
        </p:nvCxnSpPr>
        <p:spPr>
          <a:xfrm>
            <a:off x="9626168" y="3561627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8">
            <a:extLst>
              <a:ext uri="{FF2B5EF4-FFF2-40B4-BE49-F238E27FC236}">
                <a16:creationId xmlns:a16="http://schemas.microsoft.com/office/drawing/2014/main" id="{5663E223-932A-F03D-2196-0285705AFD11}"/>
              </a:ext>
            </a:extLst>
          </p:cNvPr>
          <p:cNvCxnSpPr/>
          <p:nvPr/>
        </p:nvCxnSpPr>
        <p:spPr>
          <a:xfrm>
            <a:off x="9626168" y="3694652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9">
            <a:extLst>
              <a:ext uri="{FF2B5EF4-FFF2-40B4-BE49-F238E27FC236}">
                <a16:creationId xmlns:a16="http://schemas.microsoft.com/office/drawing/2014/main" id="{EACF376F-A242-A338-EF7B-B3A6B966533D}"/>
              </a:ext>
            </a:extLst>
          </p:cNvPr>
          <p:cNvCxnSpPr/>
          <p:nvPr/>
        </p:nvCxnSpPr>
        <p:spPr>
          <a:xfrm>
            <a:off x="9626168" y="3819761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DF6A714E-259F-3CE6-D911-F5FDBAE07132}"/>
              </a:ext>
            </a:extLst>
          </p:cNvPr>
          <p:cNvCxnSpPr/>
          <p:nvPr/>
        </p:nvCxnSpPr>
        <p:spPr>
          <a:xfrm>
            <a:off x="9626168" y="3947801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" name="组合 13">
            <a:extLst>
              <a:ext uri="{FF2B5EF4-FFF2-40B4-BE49-F238E27FC236}">
                <a16:creationId xmlns:a16="http://schemas.microsoft.com/office/drawing/2014/main" id="{87050C7E-8210-941B-4A22-6117370AACB1}"/>
              </a:ext>
            </a:extLst>
          </p:cNvPr>
          <p:cNvGrpSpPr/>
          <p:nvPr/>
        </p:nvGrpSpPr>
        <p:grpSpPr>
          <a:xfrm>
            <a:off x="838200" y="1396364"/>
            <a:ext cx="10297885" cy="1410093"/>
            <a:chOff x="838200" y="2172749"/>
            <a:chExt cx="10297885" cy="1746108"/>
          </a:xfrm>
        </p:grpSpPr>
        <p:sp>
          <p:nvSpPr>
            <p:cNvPr id="4" name="矩形 14">
              <a:extLst>
                <a:ext uri="{FF2B5EF4-FFF2-40B4-BE49-F238E27FC236}">
                  <a16:creationId xmlns:a16="http://schemas.microsoft.com/office/drawing/2014/main" id="{96069001-5374-82DE-91C6-B9202269C5BE}"/>
                </a:ext>
              </a:extLst>
            </p:cNvPr>
            <p:cNvSpPr/>
            <p:nvPr/>
          </p:nvSpPr>
          <p:spPr>
            <a:xfrm>
              <a:off x="838200" y="2172749"/>
              <a:ext cx="10297885" cy="17461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" name="椭圆 15">
              <a:extLst>
                <a:ext uri="{FF2B5EF4-FFF2-40B4-BE49-F238E27FC236}">
                  <a16:creationId xmlns:a16="http://schemas.microsoft.com/office/drawing/2014/main" id="{9D6A753C-1732-7EAB-0135-5E1F1B765733}"/>
                </a:ext>
              </a:extLst>
            </p:cNvPr>
            <p:cNvSpPr/>
            <p:nvPr/>
          </p:nvSpPr>
          <p:spPr>
            <a:xfrm>
              <a:off x="1055915" y="2414694"/>
              <a:ext cx="1071934" cy="12627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A</a:t>
              </a:r>
              <a:endParaRPr kumimoji="1" lang="zh-CN" altLang="en-US" sz="48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6" name="组合 17">
            <a:extLst>
              <a:ext uri="{FF2B5EF4-FFF2-40B4-BE49-F238E27FC236}">
                <a16:creationId xmlns:a16="http://schemas.microsoft.com/office/drawing/2014/main" id="{AD761782-F3D6-8B44-5D62-C57B0E039072}"/>
              </a:ext>
            </a:extLst>
          </p:cNvPr>
          <p:cNvGrpSpPr/>
          <p:nvPr/>
        </p:nvGrpSpPr>
        <p:grpSpPr>
          <a:xfrm>
            <a:off x="838200" y="2967121"/>
            <a:ext cx="10297885" cy="1369083"/>
            <a:chOff x="838200" y="2172749"/>
            <a:chExt cx="10297885" cy="1746108"/>
          </a:xfrm>
        </p:grpSpPr>
        <p:sp>
          <p:nvSpPr>
            <p:cNvPr id="7" name="矩形 26">
              <a:extLst>
                <a:ext uri="{FF2B5EF4-FFF2-40B4-BE49-F238E27FC236}">
                  <a16:creationId xmlns:a16="http://schemas.microsoft.com/office/drawing/2014/main" id="{507CE53D-6E70-04E9-997C-7067FA605EF9}"/>
                </a:ext>
              </a:extLst>
            </p:cNvPr>
            <p:cNvSpPr/>
            <p:nvPr/>
          </p:nvSpPr>
          <p:spPr>
            <a:xfrm>
              <a:off x="838200" y="2172749"/>
              <a:ext cx="10297885" cy="17461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dirty="0">
                  <a:solidFill>
                    <a:schemeClr val="tx1"/>
                  </a:solidFill>
                  <a:latin typeface="Cambria" panose="02040503050406030204" pitchFamily="18" charset="0"/>
                </a:rPr>
                <a:t>Current Cylinder</a:t>
              </a:r>
            </a:p>
          </p:txBody>
        </p:sp>
        <p:sp>
          <p:nvSpPr>
            <p:cNvPr id="8" name="椭圆 27">
              <a:extLst>
                <a:ext uri="{FF2B5EF4-FFF2-40B4-BE49-F238E27FC236}">
                  <a16:creationId xmlns:a16="http://schemas.microsoft.com/office/drawing/2014/main" id="{4D37EE2E-9951-5157-5841-CAC60ECE94A1}"/>
                </a:ext>
              </a:extLst>
            </p:cNvPr>
            <p:cNvSpPr/>
            <p:nvPr/>
          </p:nvSpPr>
          <p:spPr>
            <a:xfrm>
              <a:off x="1055915" y="2414693"/>
              <a:ext cx="1071934" cy="12627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B</a:t>
              </a:r>
              <a:endParaRPr kumimoji="1" lang="zh-CN" altLang="en-US" sz="48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FB6C2C4B-C932-00B1-F7EB-F63D2C361AB6}"/>
              </a:ext>
            </a:extLst>
          </p:cNvPr>
          <p:cNvSpPr txBox="1">
            <a:spLocks/>
          </p:cNvSpPr>
          <p:nvPr/>
        </p:nvSpPr>
        <p:spPr>
          <a:xfrm>
            <a:off x="3003634" y="1757346"/>
            <a:ext cx="6184729" cy="9598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4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Magnetic Dipole</a:t>
            </a:r>
          </a:p>
        </p:txBody>
      </p:sp>
      <p:sp>
        <p:nvSpPr>
          <p:cNvPr id="15" name="Google Shape;293;g2ab840fe4195c7bf_0">
            <a:extLst>
              <a:ext uri="{FF2B5EF4-FFF2-40B4-BE49-F238E27FC236}">
                <a16:creationId xmlns:a16="http://schemas.microsoft.com/office/drawing/2014/main" id="{93BA3396-7C9A-25CE-A166-307FBD6A336F}"/>
              </a:ext>
            </a:extLst>
          </p:cNvPr>
          <p:cNvSpPr txBox="1">
            <a:spLocks/>
          </p:cNvSpPr>
          <p:nvPr/>
        </p:nvSpPr>
        <p:spPr>
          <a:xfrm>
            <a:off x="472440" y="500863"/>
            <a:ext cx="10515600" cy="1092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 b="0" i="0" u="none" strike="noStrike" cap="none">
                <a:solidFill>
                  <a:srgbClr val="00785D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00" dirty="0">
                <a:latin typeface="Cambria"/>
                <a:sym typeface="Cambria"/>
              </a:rPr>
              <a:t>Model</a:t>
            </a:r>
          </a:p>
        </p:txBody>
      </p:sp>
      <p:sp>
        <p:nvSpPr>
          <p:cNvPr id="17" name="矩形 29">
            <a:extLst>
              <a:ext uri="{FF2B5EF4-FFF2-40B4-BE49-F238E27FC236}">
                <a16:creationId xmlns:a16="http://schemas.microsoft.com/office/drawing/2014/main" id="{E7DADA98-2921-4D85-95B2-7A44DE329294}"/>
              </a:ext>
            </a:extLst>
          </p:cNvPr>
          <p:cNvSpPr/>
          <p:nvPr/>
        </p:nvSpPr>
        <p:spPr>
          <a:xfrm>
            <a:off x="838199" y="1383530"/>
            <a:ext cx="10297885" cy="1422927"/>
          </a:xfrm>
          <a:prstGeom prst="rect">
            <a:avLst/>
          </a:prstGeom>
          <a:solidFill>
            <a:schemeClr val="accent2">
              <a:alpha val="216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5" name="Group 19">
            <a:extLst>
              <a:ext uri="{FF2B5EF4-FFF2-40B4-BE49-F238E27FC236}">
                <a16:creationId xmlns:a16="http://schemas.microsoft.com/office/drawing/2014/main" id="{C4E4A81C-C6BB-C782-D935-770460463142}"/>
              </a:ext>
            </a:extLst>
          </p:cNvPr>
          <p:cNvGrpSpPr/>
          <p:nvPr/>
        </p:nvGrpSpPr>
        <p:grpSpPr>
          <a:xfrm>
            <a:off x="9739151" y="1590611"/>
            <a:ext cx="494472" cy="1008763"/>
            <a:chOff x="2248727" y="2085879"/>
            <a:chExt cx="494472" cy="1008763"/>
          </a:xfrm>
        </p:grpSpPr>
        <p:grpSp>
          <p:nvGrpSpPr>
            <p:cNvPr id="26" name="Group 15">
              <a:extLst>
                <a:ext uri="{FF2B5EF4-FFF2-40B4-BE49-F238E27FC236}">
                  <a16:creationId xmlns:a16="http://schemas.microsoft.com/office/drawing/2014/main" id="{33E17FCE-008E-9FD2-3ED5-FE83EB97AB69}"/>
                </a:ext>
              </a:extLst>
            </p:cNvPr>
            <p:cNvGrpSpPr/>
            <p:nvPr/>
          </p:nvGrpSpPr>
          <p:grpSpPr>
            <a:xfrm>
              <a:off x="2248727" y="2085879"/>
              <a:ext cx="491987" cy="491987"/>
              <a:chOff x="2253697" y="2083211"/>
              <a:chExt cx="491987" cy="491987"/>
            </a:xfrm>
          </p:grpSpPr>
          <p:sp>
            <p:nvSpPr>
              <p:cNvPr id="30" name="Oval 13">
                <a:extLst>
                  <a:ext uri="{FF2B5EF4-FFF2-40B4-BE49-F238E27FC236}">
                    <a16:creationId xmlns:a16="http://schemas.microsoft.com/office/drawing/2014/main" id="{CA1ABC2B-6A8B-05AA-0CC4-D0DBA523B974}"/>
                  </a:ext>
                </a:extLst>
              </p:cNvPr>
              <p:cNvSpPr/>
              <p:nvPr/>
            </p:nvSpPr>
            <p:spPr>
              <a:xfrm>
                <a:off x="2253697" y="2083211"/>
                <a:ext cx="491987" cy="491987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TextBox 14">
                <a:extLst>
                  <a:ext uri="{FF2B5EF4-FFF2-40B4-BE49-F238E27FC236}">
                    <a16:creationId xmlns:a16="http://schemas.microsoft.com/office/drawing/2014/main" id="{F02E10F4-EC5B-D885-498A-B32C4D0F427F}"/>
                  </a:ext>
                </a:extLst>
              </p:cNvPr>
              <p:cNvSpPr txBox="1"/>
              <p:nvPr/>
            </p:nvSpPr>
            <p:spPr>
              <a:xfrm>
                <a:off x="2333211" y="2140360"/>
                <a:ext cx="327991" cy="377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N</a:t>
                </a:r>
                <a:endParaRPr lang="zh-CN" altLang="en-US" dirty="0"/>
              </a:p>
            </p:txBody>
          </p:sp>
        </p:grpSp>
        <p:grpSp>
          <p:nvGrpSpPr>
            <p:cNvPr id="27" name="Group 16">
              <a:extLst>
                <a:ext uri="{FF2B5EF4-FFF2-40B4-BE49-F238E27FC236}">
                  <a16:creationId xmlns:a16="http://schemas.microsoft.com/office/drawing/2014/main" id="{CBF6FC35-6A3E-5C4B-E4E2-C05DE657E621}"/>
                </a:ext>
              </a:extLst>
            </p:cNvPr>
            <p:cNvGrpSpPr/>
            <p:nvPr/>
          </p:nvGrpSpPr>
          <p:grpSpPr>
            <a:xfrm>
              <a:off x="2251212" y="2602655"/>
              <a:ext cx="491987" cy="491987"/>
              <a:chOff x="2253697" y="2083211"/>
              <a:chExt cx="491987" cy="491987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28" name="Oval 17">
                <a:extLst>
                  <a:ext uri="{FF2B5EF4-FFF2-40B4-BE49-F238E27FC236}">
                    <a16:creationId xmlns:a16="http://schemas.microsoft.com/office/drawing/2014/main" id="{3E7A4775-3C18-60A2-53FA-71A63929ADBB}"/>
                  </a:ext>
                </a:extLst>
              </p:cNvPr>
              <p:cNvSpPr/>
              <p:nvPr/>
            </p:nvSpPr>
            <p:spPr>
              <a:xfrm>
                <a:off x="2253697" y="2083211"/>
                <a:ext cx="491987" cy="491987"/>
              </a:xfrm>
              <a:prstGeom prst="ellipse">
                <a:avLst/>
              </a:prstGeom>
              <a:grpFill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TextBox 18">
                <a:extLst>
                  <a:ext uri="{FF2B5EF4-FFF2-40B4-BE49-F238E27FC236}">
                    <a16:creationId xmlns:a16="http://schemas.microsoft.com/office/drawing/2014/main" id="{C530054F-1EFD-7079-7A96-ADE341A67FCA}"/>
                  </a:ext>
                </a:extLst>
              </p:cNvPr>
              <p:cNvSpPr txBox="1"/>
              <p:nvPr/>
            </p:nvSpPr>
            <p:spPr>
              <a:xfrm>
                <a:off x="2330726" y="2144538"/>
                <a:ext cx="3279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S</a:t>
                </a:r>
                <a:endParaRPr lang="zh-CN" altLang="en-US" dirty="0"/>
              </a:p>
            </p:txBody>
          </p:sp>
        </p:grpSp>
      </p:grpSp>
      <p:sp>
        <p:nvSpPr>
          <p:cNvPr id="32" name="流程图: 直接访问存储器 14">
            <a:extLst>
              <a:ext uri="{FF2B5EF4-FFF2-40B4-BE49-F238E27FC236}">
                <a16:creationId xmlns:a16="http://schemas.microsoft.com/office/drawing/2014/main" id="{B7AB31C2-1ECC-5CCD-5F37-E162A72AF64C}"/>
              </a:ext>
            </a:extLst>
          </p:cNvPr>
          <p:cNvSpPr/>
          <p:nvPr/>
        </p:nvSpPr>
        <p:spPr>
          <a:xfrm rot="16200000">
            <a:off x="9436352" y="4262208"/>
            <a:ext cx="1008763" cy="1804326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3" name="Straight Arrow Connector 27">
            <a:extLst>
              <a:ext uri="{FF2B5EF4-FFF2-40B4-BE49-F238E27FC236}">
                <a16:creationId xmlns:a16="http://schemas.microsoft.com/office/drawing/2014/main" id="{0E4778EB-5CB9-9751-9155-C50EAA0A06BA}"/>
              </a:ext>
            </a:extLst>
          </p:cNvPr>
          <p:cNvCxnSpPr/>
          <p:nvPr/>
        </p:nvCxnSpPr>
        <p:spPr>
          <a:xfrm>
            <a:off x="9626168" y="5120413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28">
            <a:extLst>
              <a:ext uri="{FF2B5EF4-FFF2-40B4-BE49-F238E27FC236}">
                <a16:creationId xmlns:a16="http://schemas.microsoft.com/office/drawing/2014/main" id="{0DB901BD-7FA6-B7C8-8BB9-CCB31D72DD4F}"/>
              </a:ext>
            </a:extLst>
          </p:cNvPr>
          <p:cNvCxnSpPr/>
          <p:nvPr/>
        </p:nvCxnSpPr>
        <p:spPr>
          <a:xfrm>
            <a:off x="9626168" y="5253438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29">
            <a:extLst>
              <a:ext uri="{FF2B5EF4-FFF2-40B4-BE49-F238E27FC236}">
                <a16:creationId xmlns:a16="http://schemas.microsoft.com/office/drawing/2014/main" id="{F9266BD3-4EDD-2EC0-2B73-403B84A109B5}"/>
              </a:ext>
            </a:extLst>
          </p:cNvPr>
          <p:cNvCxnSpPr/>
          <p:nvPr/>
        </p:nvCxnSpPr>
        <p:spPr>
          <a:xfrm>
            <a:off x="9626168" y="5378547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0">
            <a:extLst>
              <a:ext uri="{FF2B5EF4-FFF2-40B4-BE49-F238E27FC236}">
                <a16:creationId xmlns:a16="http://schemas.microsoft.com/office/drawing/2014/main" id="{9EAD9521-23B5-D9AC-5592-E809CBF88607}"/>
              </a:ext>
            </a:extLst>
          </p:cNvPr>
          <p:cNvCxnSpPr/>
          <p:nvPr/>
        </p:nvCxnSpPr>
        <p:spPr>
          <a:xfrm>
            <a:off x="9626168" y="5506587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7" name="组合 17">
            <a:extLst>
              <a:ext uri="{FF2B5EF4-FFF2-40B4-BE49-F238E27FC236}">
                <a16:creationId xmlns:a16="http://schemas.microsoft.com/office/drawing/2014/main" id="{D89D137F-A3D5-FD41-C84E-D9013499B70C}"/>
              </a:ext>
            </a:extLst>
          </p:cNvPr>
          <p:cNvGrpSpPr/>
          <p:nvPr/>
        </p:nvGrpSpPr>
        <p:grpSpPr>
          <a:xfrm>
            <a:off x="838200" y="4525907"/>
            <a:ext cx="10297885" cy="1369083"/>
            <a:chOff x="838200" y="2172749"/>
            <a:chExt cx="10297885" cy="1746108"/>
          </a:xfrm>
        </p:grpSpPr>
        <p:sp>
          <p:nvSpPr>
            <p:cNvPr id="38" name="矩形 26">
              <a:extLst>
                <a:ext uri="{FF2B5EF4-FFF2-40B4-BE49-F238E27FC236}">
                  <a16:creationId xmlns:a16="http://schemas.microsoft.com/office/drawing/2014/main" id="{A8039675-E19C-4FE3-BAB1-B4645EA45928}"/>
                </a:ext>
              </a:extLst>
            </p:cNvPr>
            <p:cNvSpPr/>
            <p:nvPr/>
          </p:nvSpPr>
          <p:spPr>
            <a:xfrm>
              <a:off x="838200" y="2172749"/>
              <a:ext cx="10297885" cy="17461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dirty="0">
                  <a:solidFill>
                    <a:schemeClr val="tx1"/>
                  </a:solidFill>
                  <a:latin typeface="Cambria" panose="02040503050406030204" pitchFamily="18" charset="0"/>
                </a:rPr>
                <a:t>Comparison</a:t>
              </a:r>
            </a:p>
          </p:txBody>
        </p:sp>
        <p:sp>
          <p:nvSpPr>
            <p:cNvPr id="39" name="椭圆 27">
              <a:extLst>
                <a:ext uri="{FF2B5EF4-FFF2-40B4-BE49-F238E27FC236}">
                  <a16:creationId xmlns:a16="http://schemas.microsoft.com/office/drawing/2014/main" id="{D465269F-2464-0206-B8A8-277E1D1BF57E}"/>
                </a:ext>
              </a:extLst>
            </p:cNvPr>
            <p:cNvSpPr/>
            <p:nvPr/>
          </p:nvSpPr>
          <p:spPr>
            <a:xfrm>
              <a:off x="1055915" y="2414693"/>
              <a:ext cx="1071934" cy="12627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C</a:t>
              </a:r>
              <a:endParaRPr kumimoji="1" lang="zh-CN" altLang="en-US" sz="48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9963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D7726A50-2FC7-FC79-B7F6-82B317B90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93;g2ab840fe4195c7bf_0">
            <a:extLst>
              <a:ext uri="{FF2B5EF4-FFF2-40B4-BE49-F238E27FC236}">
                <a16:creationId xmlns:a16="http://schemas.microsoft.com/office/drawing/2014/main" id="{B1CEC760-E50F-0F88-B74D-5B135436845C}"/>
              </a:ext>
            </a:extLst>
          </p:cNvPr>
          <p:cNvSpPr txBox="1">
            <a:spLocks/>
          </p:cNvSpPr>
          <p:nvPr/>
        </p:nvSpPr>
        <p:spPr>
          <a:xfrm>
            <a:off x="472440" y="500863"/>
            <a:ext cx="10515600" cy="1092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5D"/>
              </a:buClr>
              <a:buSzPts val="4000"/>
              <a:buFont typeface="IBM Plex Sans Light"/>
              <a:buNone/>
              <a:defRPr sz="4000" b="0" i="0" u="none" strike="noStrike" cap="none">
                <a:solidFill>
                  <a:srgbClr val="00785D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00" dirty="0">
                <a:latin typeface="Cambria"/>
                <a:sym typeface="Cambria"/>
              </a:rPr>
              <a:t>Magnetic Dipole</a:t>
            </a:r>
          </a:p>
        </p:txBody>
      </p:sp>
      <p:grpSp>
        <p:nvGrpSpPr>
          <p:cNvPr id="16" name="组合 7">
            <a:extLst>
              <a:ext uri="{FF2B5EF4-FFF2-40B4-BE49-F238E27FC236}">
                <a16:creationId xmlns:a16="http://schemas.microsoft.com/office/drawing/2014/main" id="{3A464033-47B7-24C1-31E5-468BA4569A7C}"/>
              </a:ext>
            </a:extLst>
          </p:cNvPr>
          <p:cNvGrpSpPr/>
          <p:nvPr/>
        </p:nvGrpSpPr>
        <p:grpSpPr>
          <a:xfrm>
            <a:off x="6371072" y="1720189"/>
            <a:ext cx="4616968" cy="1343297"/>
            <a:chOff x="932851" y="1161192"/>
            <a:chExt cx="5016004" cy="5189845"/>
          </a:xfrm>
        </p:grpSpPr>
        <p:sp>
          <p:nvSpPr>
            <p:cNvPr id="18" name="矩形 8">
              <a:extLst>
                <a:ext uri="{FF2B5EF4-FFF2-40B4-BE49-F238E27FC236}">
                  <a16:creationId xmlns:a16="http://schemas.microsoft.com/office/drawing/2014/main" id="{C5774F71-B57E-D06E-C909-49BAC72D5C4E}"/>
                </a:ext>
              </a:extLst>
            </p:cNvPr>
            <p:cNvSpPr/>
            <p:nvPr/>
          </p:nvSpPr>
          <p:spPr>
            <a:xfrm>
              <a:off x="932851" y="1860332"/>
              <a:ext cx="5016004" cy="449070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矩形 11">
                  <a:extLst>
                    <a:ext uri="{FF2B5EF4-FFF2-40B4-BE49-F238E27FC236}">
                      <a16:creationId xmlns:a16="http://schemas.microsoft.com/office/drawing/2014/main" id="{D2B7FFA6-FAB3-900A-FF58-2275D9E1C845}"/>
                    </a:ext>
                  </a:extLst>
                </p:cNvPr>
                <p:cNvSpPr/>
                <p:nvPr/>
              </p:nvSpPr>
              <p:spPr>
                <a:xfrm>
                  <a:off x="1169676" y="1161192"/>
                  <a:ext cx="4435923" cy="1539339"/>
                </a:xfrm>
                <a:prstGeom prst="rect">
                  <a:avLst/>
                </a:prstGeom>
                <a:solidFill>
                  <a:schemeClr val="accent2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 b="0" i="0" smtClean="0"/>
                          <m:t>Magnetic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Induction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Intensity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>
            <p:sp>
              <p:nvSpPr>
                <p:cNvPr id="19" name="矩形 11">
                  <a:extLst>
                    <a:ext uri="{FF2B5EF4-FFF2-40B4-BE49-F238E27FC236}">
                      <a16:creationId xmlns:a16="http://schemas.microsoft.com/office/drawing/2014/main" id="{D2B7FFA6-FAB3-900A-FF58-2275D9E1C8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676" y="1161192"/>
                  <a:ext cx="4435923" cy="1539339"/>
                </a:xfrm>
                <a:prstGeom prst="rect">
                  <a:avLst/>
                </a:prstGeom>
                <a:blipFill>
                  <a:blip r:embed="rId3"/>
                  <a:stretch>
                    <a:fillRect b="-24286"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1">
                <a:extLst>
                  <a:ext uri="{FF2B5EF4-FFF2-40B4-BE49-F238E27FC236}">
                    <a16:creationId xmlns:a16="http://schemas.microsoft.com/office/drawing/2014/main" id="{A79CA4AB-3EC2-3500-6E93-9071DE0825D5}"/>
                  </a:ext>
                </a:extLst>
              </p:cNvPr>
              <p:cNvSpPr txBox="1"/>
              <p:nvPr/>
            </p:nvSpPr>
            <p:spPr>
              <a:xfrm>
                <a:off x="6856276" y="2220201"/>
                <a:ext cx="3640612" cy="692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[3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000" b="0" i="1" dirty="0"/>
              </a:p>
            </p:txBody>
          </p:sp>
        </mc:Choice>
        <mc:Fallback>
          <p:sp>
            <p:nvSpPr>
              <p:cNvPr id="35" name="TextBox 1">
                <a:extLst>
                  <a:ext uri="{FF2B5EF4-FFF2-40B4-BE49-F238E27FC236}">
                    <a16:creationId xmlns:a16="http://schemas.microsoft.com/office/drawing/2014/main" id="{A79CA4AB-3EC2-3500-6E93-9071DE082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276" y="2220201"/>
                <a:ext cx="3640612" cy="692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图片 48">
            <a:extLst>
              <a:ext uri="{FF2B5EF4-FFF2-40B4-BE49-F238E27FC236}">
                <a16:creationId xmlns:a16="http://schemas.microsoft.com/office/drawing/2014/main" id="{8D32B5A9-C38E-9AA1-9209-8F668CD82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588" y="1336182"/>
            <a:ext cx="4450652" cy="47480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F5E3B720-07B2-E3D1-DAF0-ECD197E6A054}"/>
                  </a:ext>
                </a:extLst>
              </p:cNvPr>
              <p:cNvSpPr txBox="1"/>
              <p:nvPr/>
            </p:nvSpPr>
            <p:spPr>
              <a:xfrm>
                <a:off x="6371072" y="3502326"/>
                <a:ext cx="498405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magnetic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induction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intensity</m:t>
                    </m:r>
                  </m:oMath>
                </a14:m>
                <a:endParaRPr lang="en-US" altLang="zh-CN" sz="2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displacement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vector</m:t>
                    </m:r>
                  </m:oMath>
                </a14:m>
                <a:endParaRPr lang="en-US" altLang="zh-CN" sz="2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magnetic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moment</m:t>
                    </m:r>
                  </m:oMath>
                </a14:m>
                <a:endParaRPr lang="en-US" altLang="zh-CN" sz="2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 altLang="zh-CN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permeability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vacuu</m:t>
                    </m:r>
                  </m:oMath>
                </a14:m>
                <a:r>
                  <a:rPr lang="en-US" altLang="zh-CN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</a:p>
            </p:txBody>
          </p:sp>
        </mc:Choice>
        <mc:Fallback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F5E3B720-07B2-E3D1-DAF0-ECD197E6A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072" y="3502326"/>
                <a:ext cx="4984055" cy="1569660"/>
              </a:xfrm>
              <a:prstGeom prst="rect">
                <a:avLst/>
              </a:prstGeom>
              <a:blipFill>
                <a:blip r:embed="rId6"/>
                <a:stretch>
                  <a:fillRect l="-1834" t="-3113" b="-8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705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0" grpId="0"/>
    </p:bldLst>
  </p:timing>
</p:sld>
</file>

<file path=ppt/theme/theme1.xml><?xml version="1.0" encoding="utf-8"?>
<a:theme xmlns:a="http://schemas.openxmlformats.org/drawingml/2006/main" name="IYPTReport">
  <a:themeElements>
    <a:clrScheme name="綠色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IYPTReport">
  <a:themeElements>
    <a:clrScheme name="綠色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7715</TotalTime>
  <Words>707</Words>
  <Application>Microsoft Office PowerPoint</Application>
  <PresentationFormat>宽屏</PresentationFormat>
  <Paragraphs>203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Cambria Math</vt:lpstr>
      <vt:lpstr>IBM Plex Sans Light</vt:lpstr>
      <vt:lpstr>Times New Roman</vt:lpstr>
      <vt:lpstr>Arial</vt:lpstr>
      <vt:lpstr>-apple-system</vt:lpstr>
      <vt:lpstr>仿宋</vt:lpstr>
      <vt:lpstr>Montserrat</vt:lpstr>
      <vt:lpstr>Cambria</vt:lpstr>
      <vt:lpstr>Wingdings</vt:lpstr>
      <vt:lpstr>楷体</vt:lpstr>
      <vt:lpstr>Calibri</vt:lpstr>
      <vt:lpstr>IBM Plex Sans Condensed Medium</vt:lpstr>
      <vt:lpstr>IYPTReport</vt:lpstr>
      <vt:lpstr>2_IYPTReport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  <cp:lastModifiedBy>飞阳 方</cp:lastModifiedBy>
  <cp:revision>89</cp:revision>
  <dcterms:created xsi:type="dcterms:W3CDTF">2018-06-14T08:41:00Z</dcterms:created>
  <dcterms:modified xsi:type="dcterms:W3CDTF">2025-06-15T11:12:12Z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33E3DBB4B2AD4744AD9902A363051C9D_12</vt:lpwstr>
  </property>
  <property fmtid="{D5CDD505-2E9C-101B-9397-08002B2CF9AE}" pid="3" name="KSOProductBuildVer">
    <vt:lpwstr>2052-12.1.0.16412</vt:lpwstr>
  </property>
</Properties>
</file>